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4"/>
    <p:sldMasterId id="2147483698" r:id="rId5"/>
    <p:sldMasterId id="2147483711" r:id="rId6"/>
  </p:sldMasterIdLst>
  <p:notesMasterIdLst>
    <p:notesMasterId r:id="rId19"/>
  </p:notesMasterIdLst>
  <p:sldIdLst>
    <p:sldId id="287" r:id="rId7"/>
    <p:sldId id="292" r:id="rId8"/>
    <p:sldId id="296" r:id="rId9"/>
    <p:sldId id="288" r:id="rId10"/>
    <p:sldId id="289" r:id="rId11"/>
    <p:sldId id="290" r:id="rId12"/>
    <p:sldId id="291" r:id="rId13"/>
    <p:sldId id="294" r:id="rId14"/>
    <p:sldId id="295" r:id="rId15"/>
    <p:sldId id="293" r:id="rId16"/>
    <p:sldId id="297" r:id="rId17"/>
    <p:sldId id="28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ck Brazeau" initials="NB" lastIdx="2" clrIdx="0">
    <p:extLst>
      <p:ext uri="{19B8F6BF-5375-455C-9EA6-DF929625EA0E}">
        <p15:presenceInfo xmlns:p15="http://schemas.microsoft.com/office/powerpoint/2012/main" userId="S-1-5-21-2127521184-1604012920-1887927527-16880922" providerId="AD"/>
      </p:ext>
    </p:extLst>
  </p:cmAuthor>
  <p:cmAuthor id="2" name="Achim Dettweiler" initials="AD" lastIdx="4" clrIdx="1">
    <p:extLst>
      <p:ext uri="{19B8F6BF-5375-455C-9EA6-DF929625EA0E}">
        <p15:presenceInfo xmlns:p15="http://schemas.microsoft.com/office/powerpoint/2012/main" userId="S-1-5-21-2127521184-1604012920-1887927527-8448984" providerId="AD"/>
      </p:ext>
    </p:extLst>
  </p:cmAuthor>
  <p:cmAuthor id="3" name="Beth Massi" initials="BM" lastIdx="4" clrIdx="2">
    <p:extLst>
      <p:ext uri="{19B8F6BF-5375-455C-9EA6-DF929625EA0E}">
        <p15:presenceInfo xmlns:p15="http://schemas.microsoft.com/office/powerpoint/2012/main" userId="S-1-5-21-2127521184-1604012920-1887927527-3218060" providerId="AD"/>
      </p:ext>
    </p:extLst>
  </p:cmAuthor>
  <p:cmAuthor id="4" name="Diego Vega" initials="DV" lastIdx="2" clrIdx="3">
    <p:extLst>
      <p:ext uri="{19B8F6BF-5375-455C-9EA6-DF929625EA0E}">
        <p15:presenceInfo xmlns:p15="http://schemas.microsoft.com/office/powerpoint/2012/main" userId="S003BFFD801C0A84@LIVE.COM"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8F8F8"/>
    <a:srgbClr val="6E33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063" autoAdjust="0"/>
  </p:normalViewPr>
  <p:slideViewPr>
    <p:cSldViewPr snapToGrid="0">
      <p:cViewPr varScale="1">
        <p:scale>
          <a:sx n="79" d="100"/>
          <a:sy n="79" d="100"/>
        </p:scale>
        <p:origin x="5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svg>
</file>

<file path=ppt/media/image3.png>
</file>

<file path=ppt/media/image4.png>
</file>

<file path=ppt/media/image5.jpe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7A0A5C-BDFE-4AA0-8363-842B4B5195FB}" type="datetimeFigureOut">
              <a:rPr lang="en-US" smtClean="0"/>
              <a:t>8/17/2017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8195A8-0CC9-4EC5-84EE-12317B82121E}"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8195A8-0CC9-4EC5-84EE-12317B82121E}" type="slidenum">
              <a:rPr lang="en-US" smtClean="0"/>
              <a:t>1</a:t>
            </a:fld>
            <a:endParaRPr lang="en-US"/>
          </a:p>
        </p:txBody>
      </p:sp>
    </p:spTree>
    <p:extLst>
      <p:ext uri="{BB962C8B-B14F-4D97-AF65-F5344CB8AC3E}">
        <p14:creationId xmlns:p14="http://schemas.microsoft.com/office/powerpoint/2010/main" val="3650883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10</a:t>
            </a:fld>
            <a:endParaRPr lang="en-US"/>
          </a:p>
        </p:txBody>
      </p:sp>
    </p:spTree>
    <p:extLst>
      <p:ext uri="{BB962C8B-B14F-4D97-AF65-F5344CB8AC3E}">
        <p14:creationId xmlns:p14="http://schemas.microsoft.com/office/powerpoint/2010/main" val="1623140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8195A8-0CC9-4EC5-84EE-12317B82121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08494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F63EB8A-53A4-4077-8798-610E05BE84FE}" type="slidenum">
              <a:rPr lang="en-US" smtClean="0"/>
              <a:t>12</a:t>
            </a:fld>
            <a:endParaRPr lang="en-US"/>
          </a:p>
        </p:txBody>
      </p:sp>
    </p:spTree>
    <p:extLst>
      <p:ext uri="{BB962C8B-B14F-4D97-AF65-F5344CB8AC3E}">
        <p14:creationId xmlns:p14="http://schemas.microsoft.com/office/powerpoint/2010/main" val="30327211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coming out to the local chapter of .NET Conf!!! If you haven’t heard, .NET Core 2.0 released on August 14</a:t>
            </a:r>
            <a:r>
              <a:rPr lang="en-US" baseline="30000" dirty="0"/>
              <a:t>th</a:t>
            </a:r>
            <a:r>
              <a:rPr lang="en-US" dirty="0"/>
              <a:t> --- what are you waiting for?</a:t>
            </a:r>
          </a:p>
          <a:p>
            <a:endParaRPr lang="en-US" dirty="0"/>
          </a:p>
          <a:p>
            <a:r>
              <a:rPr lang="en-US" dirty="0"/>
              <a:t>GO GET IT!</a:t>
            </a:r>
          </a:p>
          <a:p>
            <a:endParaRPr lang="en-US" dirty="0"/>
          </a:p>
          <a:p>
            <a:r>
              <a:rPr lang="en-US" dirty="0"/>
              <a:t>I’m going to talk a bit about what .NET Core 2.0 is all about as well as what .NET Standard 2.0 brings to the ecosystem……</a:t>
            </a:r>
          </a:p>
        </p:txBody>
      </p:sp>
      <p:sp>
        <p:nvSpPr>
          <p:cNvPr id="4" name="Slide Number Placeholder 3"/>
          <p:cNvSpPr>
            <a:spLocks noGrp="1"/>
          </p:cNvSpPr>
          <p:nvPr>
            <p:ph type="sldNum" sz="quarter" idx="10"/>
          </p:nvPr>
        </p:nvSpPr>
        <p:spPr/>
        <p:txBody>
          <a:bodyPr/>
          <a:lstStyle/>
          <a:p>
            <a:fld id="{CC8195A8-0CC9-4EC5-84EE-12317B82121E}" type="slidenum">
              <a:rPr lang="en-US" smtClean="0"/>
              <a:t>2</a:t>
            </a:fld>
            <a:endParaRPr lang="en-US"/>
          </a:p>
        </p:txBody>
      </p:sp>
    </p:spTree>
    <p:extLst>
      <p:ext uri="{BB962C8B-B14F-4D97-AF65-F5344CB8AC3E}">
        <p14:creationId xmlns:p14="http://schemas.microsoft.com/office/powerpoint/2010/main" val="1708106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Oh,,, before I do that… I should mention that .NET Core is so much better with Visual Studio --- now also available on the Mac! Lot’s of improvements and new features you’re going to need with .NET Core 2.0 development.</a:t>
            </a:r>
          </a:p>
          <a:p>
            <a:endParaRPr lang="en-US" dirty="0"/>
          </a:p>
        </p:txBody>
      </p:sp>
      <p:sp>
        <p:nvSpPr>
          <p:cNvPr id="4" name="Slide Number Placeholder 3"/>
          <p:cNvSpPr>
            <a:spLocks noGrp="1"/>
          </p:cNvSpPr>
          <p:nvPr>
            <p:ph type="sldNum" sz="quarter" idx="10"/>
          </p:nvPr>
        </p:nvSpPr>
        <p:spPr/>
        <p:txBody>
          <a:bodyPr/>
          <a:lstStyle/>
          <a:p>
            <a:fld id="{CC8195A8-0CC9-4EC5-84EE-12317B82121E}" type="slidenum">
              <a:rPr lang="en-US" smtClean="0"/>
              <a:t>3</a:t>
            </a:fld>
            <a:endParaRPr lang="en-US"/>
          </a:p>
        </p:txBody>
      </p:sp>
    </p:spTree>
    <p:extLst>
      <p:ext uri="{BB962C8B-B14F-4D97-AF65-F5344CB8AC3E}">
        <p14:creationId xmlns:p14="http://schemas.microsoft.com/office/powerpoint/2010/main" val="7148408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talk about .NET as an entire development experience and where and how Microsoft is investing….</a:t>
            </a:r>
          </a:p>
          <a:p>
            <a:endParaRPr lang="en-US" dirty="0"/>
          </a:p>
          <a:p>
            <a:r>
              <a:rPr lang="en-US" dirty="0"/>
              <a:t>Microsoft will continue to invest in the .NET Framework but with a much higher compatibility bar. As a component of Windows, we have over 1.8 Billion installations on Windows and take this very seriously. Critical bug fixes and low impact or critical features will be added but not at a fast pace. We want to keep the apps you have running. </a:t>
            </a:r>
          </a:p>
          <a:p>
            <a:endParaRPr lang="en-US" dirty="0"/>
          </a:p>
          <a:p>
            <a:r>
              <a:rPr lang="en-US" dirty="0"/>
              <a:t>.NET Core is our newest, fastest, cross-platform, open source implementation of .NET that will take us to the next 15 years. It is built for cloud-native and small device workloads that can be deployed with the app in a small container. .NET Core is where Microsoft innovates quickly with the us, the community, in the open on GitHub. This is the nature of open source. Because .NET Core is cross-platform (Windows, macOS, multiple distros of Linux), we’ve decoupled .NET Core support policy from the operating system. We take a model of Long-Term-Support (LTS) on major versions for 3 years. </a:t>
            </a:r>
          </a:p>
          <a:p>
            <a:endParaRPr lang="en-US" dirty="0"/>
          </a:p>
          <a:p>
            <a:r>
              <a:rPr lang="en-US" dirty="0"/>
              <a:t>Now with Mono officially under the Microsoft umbrella as well as Universal Windows Platform, we are all are focused on fantastic experiences for mobile devices. You will see innovation from Windows (and Unity for </a:t>
            </a:r>
            <a:r>
              <a:rPr lang="en-US" dirty="0" err="1"/>
              <a:t>Hololens</a:t>
            </a:r>
            <a:r>
              <a:rPr lang="en-US" dirty="0"/>
              <a:t> for instance) as well as iOS an Android solutions with Xamarin. And a huge number of OSS community projects in these spaces. </a:t>
            </a:r>
          </a:p>
          <a:p>
            <a:endParaRPr lang="en-US" dirty="0"/>
          </a:p>
          <a:p>
            <a:r>
              <a:rPr lang="en-US" dirty="0"/>
              <a:t>As we bring .NET everywhere we focus on these implementations. .NET standard is what brings these implementations closer together. Think of it as the “new base class libraries” which you build upon and can reuse the binaries in other runtimes that implement the standard. All runtimes supported by Microsoft implement the standard (.NET Framework, .NET Core, Mono).</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54994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a:t>
            </a:r>
            <a:r>
              <a:rPr lang="en-US" baseline="0" dirty="0"/>
              <a:t> we talk about .NET we’re talking about an entire unified platform and ecosystem. Any workload on .NET supports .NET Standard going forward. With Mono now under the .NET Foundation we can steer the direction of all of these implementations more easily. Each .NET implementation be that .NET Framework, .NET Core, or Mono for Xamarin &amp; Unity, share the same common infrastructure and .NET Standard library. This means not only are your .NET skills portable, but your </a:t>
            </a:r>
            <a:r>
              <a:rPr lang="en-US" i="1" baseline="0" dirty="0"/>
              <a:t>actual binaries </a:t>
            </a:r>
            <a:r>
              <a:rPr lang="en-US" baseline="0" dirty="0"/>
              <a:t>are portable across implementations. </a:t>
            </a:r>
          </a:p>
          <a:p>
            <a:endParaRPr lang="en-US" baseline="0" dirty="0"/>
          </a:p>
          <a:p>
            <a:r>
              <a:rPr lang="en-US" baseline="0" dirty="0"/>
              <a:t>You can think of the .NET Standard to HTML5 – it’s a specification of HTML that browsers must implement. Similarly, the .NET Standard defines the API’s that all the .NET’s must implement. This is the promise of .NET Everywhere. </a:t>
            </a:r>
          </a:p>
          <a:p>
            <a:endParaRPr lang="en-US" dirty="0"/>
          </a:p>
          <a:p>
            <a:r>
              <a:rPr lang="en-US" dirty="0"/>
              <a:t>See:</a:t>
            </a:r>
            <a:r>
              <a:rPr lang="en-US" baseline="0" dirty="0"/>
              <a:t> https://docs.microsoft.com/en-us/dotnet/articles/standard/components </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829E9FC-B671-424D-AD31-3E8C5FC948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926943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8/17/2017 2:12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254711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63EB8A-53A4-4077-8798-610E05BE84FE}" type="slidenum">
              <a:rPr lang="en-US" smtClean="0"/>
              <a:t>7</a:t>
            </a:fld>
            <a:endParaRPr lang="en-US"/>
          </a:p>
        </p:txBody>
      </p:sp>
    </p:spTree>
    <p:extLst>
      <p:ext uri="{BB962C8B-B14F-4D97-AF65-F5344CB8AC3E}">
        <p14:creationId xmlns:p14="http://schemas.microsoft.com/office/powerpoint/2010/main" val="40535881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C8195A8-0CC9-4EC5-84EE-12317B82121E}" type="slidenum">
              <a:rPr lang="en-US" smtClean="0"/>
              <a:t>8</a:t>
            </a:fld>
            <a:endParaRPr lang="en-US"/>
          </a:p>
        </p:txBody>
      </p:sp>
    </p:spTree>
    <p:extLst>
      <p:ext uri="{BB962C8B-B14F-4D97-AF65-F5344CB8AC3E}">
        <p14:creationId xmlns:p14="http://schemas.microsoft.com/office/powerpoint/2010/main" val="2445670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Visual Studio 2017 now supports creating and running .NET Core 2.0 apps, just remember the SDK does not yet come as part of Visual Studio 2017, so you will need to download and install the .NET Core 2.0 SDK separately.</a:t>
            </a:r>
          </a:p>
          <a:p>
            <a:endParaRPr lang="en-US" dirty="0"/>
          </a:p>
          <a:p>
            <a:r>
              <a:rPr lang="en-US" dirty="0"/>
              <a:t>With the added support for .NET Core 2.0 in Visual Studio 2017 you can create .NET Core web and console applications, and .NET Core and .NET Standard class libraries using Visual Basic as well as C#</a:t>
            </a:r>
          </a:p>
          <a:p>
            <a:endParaRPr lang="en-US" dirty="0"/>
          </a:p>
          <a:p>
            <a:r>
              <a:rPr lang="en-US" dirty="0"/>
              <a:t>NET Framework and .NET Standard/Core interop: Users can now more seamlessly install or refer to .NET Core/.NET Standard libraries from .NET Framework projects and vice versa. No need to manually add interop </a:t>
            </a:r>
            <a:r>
              <a:rPr lang="en-US" dirty="0" err="1"/>
              <a:t>NuGet</a:t>
            </a:r>
            <a:r>
              <a:rPr lang="en-US" dirty="0"/>
              <a:t> packages – system does this for you automatically.</a:t>
            </a:r>
          </a:p>
          <a:p>
            <a:endParaRPr lang="en-US" dirty="0"/>
          </a:p>
          <a:p>
            <a:r>
              <a:rPr lang="en-US" dirty="0"/>
              <a:t>Build: Incremental builds for .NET Core is now turned ON by default. </a:t>
            </a:r>
          </a:p>
          <a:p>
            <a:endParaRPr lang="en-US" dirty="0"/>
          </a:p>
          <a:p>
            <a:r>
              <a:rPr lang="en-US" b="1" dirty="0"/>
              <a:t>LUT</a:t>
            </a:r>
          </a:p>
          <a:p>
            <a:r>
              <a:rPr lang="en-US" dirty="0">
                <a:effectLst/>
              </a:rPr>
              <a:t>maintain quality and test coverage of your .NET Core apps and libraries during rapid development.  See the results of your unit tests as you code to </a:t>
            </a:r>
          </a:p>
          <a:p>
            <a:endParaRPr lang="en-US" dirty="0">
              <a:effectLst/>
            </a:endParaRPr>
          </a:p>
          <a:p>
            <a:r>
              <a:rPr lang="en-US" dirty="0"/>
              <a:t>Automatically execute impacted tests as you edit code and get real-time visual feedback on the test results. Ensure that your changes do not break the tests, simply by changing your code!</a:t>
            </a:r>
          </a:p>
          <a:p>
            <a:endParaRPr lang="en-US" dirty="0"/>
          </a:p>
          <a:p>
            <a:r>
              <a:rPr lang="en-US" dirty="0">
                <a:effectLst/>
              </a:rPr>
              <a:t>Live Unit Testing updates each line of code in the Visual Studio editor to show you whether the code you're writing is covered by unit tests and whether the tests that cover it are passing.  See where you are missing tests to quickly decide which tests to create next.  </a:t>
            </a:r>
            <a:endParaRPr lang="en-US" dirty="0"/>
          </a:p>
          <a:p>
            <a:endParaRPr lang="en-US" b="1" dirty="0"/>
          </a:p>
          <a:p>
            <a:r>
              <a:rPr lang="en-US" b="1" dirty="0"/>
              <a:t>AZURE FUNCTIONS</a:t>
            </a:r>
          </a:p>
          <a:p>
            <a:r>
              <a:rPr lang="en-US" dirty="0"/>
              <a:t>Visual Studio Tools for Azure Functions are now included as part of the Visual Studio installation.  To get the tools, you need to make sure to install the Azure workload.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Create pre-compiled C# functions that provide better cold start performance than script based functions, and opens the entire eco-system of Visual Studio tools for class libraries including code analysis, unit testing, complete IntelliSense, 3rd party extensions, </a:t>
            </a:r>
            <a:r>
              <a:rPr lang="en-US" sz="1200" kern="1200" dirty="0" err="1">
                <a:solidFill>
                  <a:schemeClr val="tx1"/>
                </a:solidFill>
                <a:effectLst/>
                <a:latin typeface="+mn-lt"/>
                <a:ea typeface="+mn-ea"/>
                <a:cs typeface="+mn-cs"/>
              </a:rPr>
              <a:t>etc</a:t>
            </a:r>
            <a:endParaRPr lang="en-US" sz="1200" kern="1200" dirty="0">
              <a:solidFill>
                <a:schemeClr val="tx1"/>
              </a:solidFill>
              <a:effectLst/>
              <a:latin typeface="+mn-lt"/>
              <a:ea typeface="+mn-ea"/>
              <a:cs typeface="+mn-cs"/>
            </a:endParaRP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Use </a:t>
            </a:r>
            <a:r>
              <a:rPr lang="en-US" sz="1200" kern="1200" dirty="0" err="1">
                <a:solidFill>
                  <a:schemeClr val="tx1"/>
                </a:solidFill>
                <a:effectLst/>
                <a:latin typeface="+mn-lt"/>
                <a:ea typeface="+mn-ea"/>
                <a:cs typeface="+mn-cs"/>
              </a:rPr>
              <a:t>WebJobs</a:t>
            </a:r>
            <a:r>
              <a:rPr lang="en-US" sz="1200" kern="1200" dirty="0">
                <a:solidFill>
                  <a:schemeClr val="tx1"/>
                </a:solidFill>
                <a:effectLst/>
                <a:latin typeface="+mn-lt"/>
                <a:ea typeface="+mn-ea"/>
                <a:cs typeface="+mn-cs"/>
              </a:rPr>
              <a:t> attributes to declare function bindings directly in the C# code rather than the separate </a:t>
            </a:r>
            <a:r>
              <a:rPr lang="en-US" sz="1200" kern="1200" dirty="0" err="1">
                <a:solidFill>
                  <a:schemeClr val="tx1"/>
                </a:solidFill>
                <a:effectLst/>
                <a:latin typeface="+mn-lt"/>
                <a:ea typeface="+mn-ea"/>
                <a:cs typeface="+mn-cs"/>
              </a:rPr>
              <a:t>function.json</a:t>
            </a:r>
            <a:r>
              <a:rPr lang="en-US" sz="1200" kern="1200" dirty="0">
                <a:solidFill>
                  <a:schemeClr val="tx1"/>
                </a:solidFill>
                <a:effectLst/>
                <a:latin typeface="+mn-lt"/>
                <a:ea typeface="+mn-ea"/>
                <a:cs typeface="+mn-cs"/>
              </a:rPr>
              <a:t> file</a:t>
            </a:r>
          </a:p>
          <a:p>
            <a:endParaRPr lang="en-US" dirty="0"/>
          </a:p>
          <a:p>
            <a:endParaRPr lang="en-US" dirty="0"/>
          </a:p>
        </p:txBody>
      </p:sp>
      <p:sp>
        <p:nvSpPr>
          <p:cNvPr id="4" name="Slide Number Placeholder 3"/>
          <p:cNvSpPr>
            <a:spLocks noGrp="1"/>
          </p:cNvSpPr>
          <p:nvPr>
            <p:ph type="sldNum" sz="quarter" idx="10"/>
          </p:nvPr>
        </p:nvSpPr>
        <p:spPr/>
        <p:txBody>
          <a:bodyPr/>
          <a:lstStyle/>
          <a:p>
            <a:fld id="{CC8195A8-0CC9-4EC5-84EE-12317B82121E}" type="slidenum">
              <a:rPr lang="en-US" smtClean="0"/>
              <a:t>9</a:t>
            </a:fld>
            <a:endParaRPr lang="en-US"/>
          </a:p>
        </p:txBody>
      </p:sp>
    </p:spTree>
    <p:extLst>
      <p:ext uri="{BB962C8B-B14F-4D97-AF65-F5344CB8AC3E}">
        <p14:creationId xmlns:p14="http://schemas.microsoft.com/office/powerpoint/2010/main" val="26249130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emf"/><Relationship Id="rId1" Type="http://schemas.openxmlformats.org/officeDocument/2006/relationships/slideMaster" Target="../slideMasters/slideMaster3.xml"/><Relationship Id="rId4" Type="http://schemas.openxmlformats.org/officeDocument/2006/relationships/image" Target="../media/image7.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3.xml"/><Relationship Id="rId5" Type="http://schemas.openxmlformats.org/officeDocument/2006/relationships/image" Target="../media/image4.png"/><Relationship Id="rId4" Type="http://schemas.microsoft.com/office/2007/relationships/hdphoto" Target="../media/hdphoto1.wdp"/></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3" name="Picture 2">
            <a:extLst>
              <a:ext uri="{FF2B5EF4-FFF2-40B4-BE49-F238E27FC236}">
                <a16:creationId xmlns:a16="http://schemas.microsoft.com/office/drawing/2014/main" id="{5C3560EA-E0BC-4D23-AB03-94687AB5777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4" name="Picture 3">
            <a:extLst>
              <a:ext uri="{FF2B5EF4-FFF2-40B4-BE49-F238E27FC236}">
                <a16:creationId xmlns:a16="http://schemas.microsoft.com/office/drawing/2014/main" id="{B4CBA2C8-3215-4ADB-AC4C-D39B15E75B6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a:off x="-1160" y="5098627"/>
            <a:ext cx="12193160" cy="3518745"/>
          </a:xfrm>
          <a:prstGeom prst="rect">
            <a:avLst/>
          </a:prstGeom>
        </p:spPr>
      </p:pic>
      <p:sp>
        <p:nvSpPr>
          <p:cNvPr id="6" name="TextBox 5">
            <a:extLst>
              <a:ext uri="{FF2B5EF4-FFF2-40B4-BE49-F238E27FC236}">
                <a16:creationId xmlns:a16="http://schemas.microsoft.com/office/drawing/2014/main" id="{3C13B10B-C71C-4EF5-A560-A735E108C70D}"/>
              </a:ext>
            </a:extLst>
          </p:cNvPr>
          <p:cNvSpPr txBox="1"/>
          <p:nvPr userDrawn="1"/>
        </p:nvSpPr>
        <p:spPr>
          <a:xfrm>
            <a:off x="380011" y="2087126"/>
            <a:ext cx="10390909" cy="904863"/>
          </a:xfrm>
          <a:prstGeom prst="rect">
            <a:avLst/>
          </a:prstGeom>
          <a:noFill/>
        </p:spPr>
        <p:txBody>
          <a:bodyPr wrap="square" lIns="182880" tIns="146304" rIns="182880" bIns="146304" rtlCol="0">
            <a:spAutoFit/>
          </a:bodyPr>
          <a:lstStyle/>
          <a:p>
            <a:pPr>
              <a:lnSpc>
                <a:spcPct val="90000"/>
              </a:lnSpc>
              <a:spcAft>
                <a:spcPts val="600"/>
              </a:spcAft>
            </a:pPr>
            <a:r>
              <a:rPr lang="en-US" sz="4400" dirty="0">
                <a:solidFill>
                  <a:schemeClr val="bg1"/>
                </a:solidFill>
              </a:rPr>
              <a:t>Session Title</a:t>
            </a:r>
          </a:p>
        </p:txBody>
      </p:sp>
      <p:sp>
        <p:nvSpPr>
          <p:cNvPr id="7" name="TextBox 6">
            <a:extLst>
              <a:ext uri="{FF2B5EF4-FFF2-40B4-BE49-F238E27FC236}">
                <a16:creationId xmlns:a16="http://schemas.microsoft.com/office/drawing/2014/main" id="{6944DF33-867A-4A36-83BA-1B9AEE45800C}"/>
              </a:ext>
            </a:extLst>
          </p:cNvPr>
          <p:cNvSpPr txBox="1"/>
          <p:nvPr userDrawn="1"/>
        </p:nvSpPr>
        <p:spPr>
          <a:xfrm>
            <a:off x="380011" y="4132614"/>
            <a:ext cx="4969823"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solidFill>
              </a:rPr>
              <a:t>Speaker Name</a:t>
            </a:r>
          </a:p>
        </p:txBody>
      </p:sp>
      <p:sp>
        <p:nvSpPr>
          <p:cNvPr id="8" name="TextBox 7">
            <a:extLst>
              <a:ext uri="{FF2B5EF4-FFF2-40B4-BE49-F238E27FC236}">
                <a16:creationId xmlns:a16="http://schemas.microsoft.com/office/drawing/2014/main" id="{DE3E9E9A-5DF0-461C-9286-4130DEB11327}"/>
              </a:ext>
            </a:extLst>
          </p:cNvPr>
          <p:cNvSpPr txBox="1"/>
          <p:nvPr userDrawn="1"/>
        </p:nvSpPr>
        <p:spPr>
          <a:xfrm>
            <a:off x="8201320" y="5448693"/>
            <a:ext cx="4128940" cy="1541961"/>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lumMod val="95000"/>
                  </a:schemeClr>
                </a:solidFill>
                <a:latin typeface="+mj-lt"/>
              </a:rPr>
              <a:t>Learn. Imagine. Build.</a:t>
            </a:r>
            <a:br>
              <a:rPr lang="en-US" sz="2400" dirty="0">
                <a:solidFill>
                  <a:schemeClr val="bg1">
                    <a:lumMod val="95000"/>
                  </a:schemeClr>
                </a:solidFill>
              </a:rPr>
            </a:br>
            <a:r>
              <a:rPr lang="en-US" sz="6600" dirty="0">
                <a:solidFill>
                  <a:schemeClr val="bg1"/>
                </a:solidFill>
                <a:latin typeface="+mn-lt"/>
              </a:rPr>
              <a:t>.NET Conf</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0922703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258791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004794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672684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893207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326652" y="882710"/>
            <a:ext cx="7984402" cy="5763417"/>
          </a:xfrm>
          <a:prstGeom prst="rect">
            <a:avLst/>
          </a:prstGeom>
        </p:spPr>
      </p:pic>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240446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426016423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537714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7192965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566814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59"/>
            </a:lvl2pPr>
            <a:lvl3pPr marL="223812" indent="0">
              <a:buNone/>
              <a:defRPr/>
            </a:lvl3pPr>
            <a:lvl4pPr marL="447624" indent="0">
              <a:buNone/>
              <a:defRPr/>
            </a:lvl4pPr>
            <a:lvl5pPr marL="67143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356372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541226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5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9846122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Walkin">
    <p:bg>
      <p:bgPr>
        <a:solidFill>
          <a:schemeClr val="bg1"/>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0"/>
            <a:ext cx="12191376" cy="6858622"/>
          </a:xfrm>
          <a:prstGeom prst="rect">
            <a:avLst/>
          </a:prstGeom>
        </p:spPr>
      </p:pic>
      <p:pic>
        <p:nvPicPr>
          <p:cNvPr id="4" name="MS logo white"/>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bwMode="gray">
          <a:xfrm>
            <a:off x="9986172" y="6186209"/>
            <a:ext cx="1789713" cy="383000"/>
          </a:xfrm>
          <a:prstGeom prst="rect">
            <a:avLst/>
          </a:prstGeom>
        </p:spPr>
      </p:pic>
    </p:spTree>
    <p:extLst>
      <p:ext uri="{BB962C8B-B14F-4D97-AF65-F5344CB8AC3E}">
        <p14:creationId xmlns:p14="http://schemas.microsoft.com/office/powerpoint/2010/main" val="14261265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Slide - 1">
    <p:bg>
      <p:bgPr>
        <a:solidFill>
          <a:srgbClr val="5C2D91"/>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Rectangle 7"/>
          <p:cNvSpPr/>
          <p:nvPr/>
        </p:nvSpPr>
        <p:spPr bwMode="auto">
          <a:xfrm>
            <a:off x="1" y="6118656"/>
            <a:ext cx="12191999" cy="739344"/>
          </a:xfrm>
          <a:prstGeom prst="rect">
            <a:avLst/>
          </a:prstGeom>
          <a:solidFill>
            <a:schemeClr val="tx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p:nvPicPr>
        <p:blipFill rotWithShape="1">
          <a:blip r:embed="rId3" cstate="print">
            <a:extLst>
              <a:ext uri="{28A0092B-C50C-407E-A947-70E740481C1C}">
                <a14:useLocalDpi xmlns:a14="http://schemas.microsoft.com/office/drawing/2010/main"/>
              </a:ext>
            </a:extLst>
          </a:blip>
          <a:stretch/>
        </p:blipFill>
        <p:spPr bwMode="invGray">
          <a:xfrm>
            <a:off x="423780" y="6364281"/>
            <a:ext cx="1025270" cy="224138"/>
          </a:xfrm>
          <a:prstGeom prst="rect">
            <a:avLst/>
          </a:prstGeom>
          <a:noFill/>
          <a:ln>
            <a:noFill/>
          </a:ln>
        </p:spPr>
      </p:pic>
      <p:sp>
        <p:nvSpPr>
          <p:cNvPr id="13" name="Title 1"/>
          <p:cNvSpPr>
            <a:spLocks noGrp="1"/>
          </p:cNvSpPr>
          <p:nvPr>
            <p:ph type="title" hasCustomPrompt="1"/>
          </p:nvPr>
        </p:nvSpPr>
        <p:spPr>
          <a:xfrm>
            <a:off x="543147" y="2084187"/>
            <a:ext cx="9860610"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4" name="Text Placeholder 4"/>
          <p:cNvSpPr>
            <a:spLocks noGrp="1"/>
          </p:cNvSpPr>
          <p:nvPr>
            <p:ph type="body" sz="quarter" idx="12" hasCustomPrompt="1"/>
          </p:nvPr>
        </p:nvSpPr>
        <p:spPr>
          <a:xfrm>
            <a:off x="543146" y="3878574"/>
            <a:ext cx="9860611"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51069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800" fill="hold"/>
                                        <p:tgtEl>
                                          <p:spTgt spid="8"/>
                                        </p:tgtEl>
                                        <p:attrNameLst>
                                          <p:attrName>ppt_x</p:attrName>
                                        </p:attrNameLst>
                                      </p:cBhvr>
                                      <p:tavLst>
                                        <p:tav tm="0">
                                          <p:val>
                                            <p:strVal val="#ppt_x"/>
                                          </p:val>
                                        </p:tav>
                                        <p:tav tm="100000">
                                          <p:val>
                                            <p:strVal val="#ppt_x"/>
                                          </p:val>
                                        </p:tav>
                                      </p:tavLst>
                                    </p:anim>
                                    <p:anim calcmode="lin" valueType="num">
                                      <p:cBhvr additive="base">
                                        <p:cTn id="8" dur="800" fill="hold"/>
                                        <p:tgtEl>
                                          <p:spTgt spid="8"/>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8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8720359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183696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5625808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013604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5_Demo slide">
    <p:bg>
      <p:bgPr>
        <a:solidFill>
          <a:schemeClr val="accent1"/>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t="7783" b="8254"/>
          <a:stretch/>
        </p:blipFill>
        <p:spPr>
          <a:xfrm>
            <a:off x="-1" y="0"/>
            <a:ext cx="12192001" cy="6858000"/>
          </a:xfrm>
          <a:prstGeom prst="rect">
            <a:avLst/>
          </a:prstGeom>
        </p:spPr>
      </p:pic>
      <p:sp>
        <p:nvSpPr>
          <p:cNvPr id="3" name="Rectangle 2"/>
          <p:cNvSpPr/>
          <p:nvPr/>
        </p:nvSpPr>
        <p:spPr bwMode="auto">
          <a:xfrm>
            <a:off x="0" y="0"/>
            <a:ext cx="12192000" cy="6858000"/>
          </a:xfrm>
          <a:prstGeom prst="rect">
            <a:avLst/>
          </a:prstGeom>
          <a:solidFill>
            <a:schemeClr val="accent3">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p:nvSpPr>
        <p:spPr bwMode="auto">
          <a:xfrm>
            <a:off x="0" y="6126438"/>
            <a:ext cx="12192000" cy="739344"/>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p:nvPicPr>
        <p:blipFill rotWithShape="1">
          <a:blip r:embed="rId3" cstate="print">
            <a:extLst>
              <a:ext uri="{BEBA8EAE-BF5A-486C-A8C5-ECC9F3942E4B}">
                <a14:imgProps xmlns:a14="http://schemas.microsoft.com/office/drawing/2010/main">
                  <a14:imgLayer r:embed="rId4"/>
                </a14:imgProps>
              </a:ext>
              <a:ext uri="{28A0092B-C50C-407E-A947-70E740481C1C}">
                <a14:useLocalDpi xmlns:a14="http://schemas.microsoft.com/office/drawing/2010/main"/>
              </a:ext>
            </a:extLst>
          </a:blip>
          <a:stretch/>
        </p:blipFill>
        <p:spPr bwMode="invGray">
          <a:xfrm>
            <a:off x="423779" y="6372063"/>
            <a:ext cx="1025270" cy="224138"/>
          </a:xfrm>
          <a:prstGeom prst="rect">
            <a:avLst/>
          </a:prstGeom>
          <a:noFill/>
          <a:ln>
            <a:noFill/>
          </a:ln>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19126" y="1"/>
            <a:ext cx="9172873" cy="6621296"/>
          </a:xfrm>
          <a:prstGeom prst="rect">
            <a:avLst/>
          </a:prstGeom>
        </p:spPr>
      </p:pic>
      <p:sp>
        <p:nvSpPr>
          <p:cNvPr id="13" name="Text Placeholder 4"/>
          <p:cNvSpPr>
            <a:spLocks noGrp="1"/>
          </p:cNvSpPr>
          <p:nvPr>
            <p:ph type="body" sz="quarter" idx="13" hasCustomPrompt="1"/>
          </p:nvPr>
        </p:nvSpPr>
        <p:spPr>
          <a:xfrm>
            <a:off x="544080" y="3877588"/>
            <a:ext cx="9179003" cy="651821"/>
          </a:xfrm>
          <a:prstGeom prst="rect">
            <a:avLst/>
          </a:prstGeom>
          <a:noFill/>
        </p:spPr>
        <p:txBody>
          <a:bodyPr wrap="square" lIns="146304" tIns="109728" rIns="146304" bIns="109728">
            <a:spAutoFit/>
          </a:bodyPr>
          <a:lstStyle>
            <a:lvl1pPr marL="0" indent="0">
              <a:spcBef>
                <a:spcPts val="0"/>
              </a:spcBef>
              <a:buNone/>
              <a:defRPr sz="3137" spc="0" baseline="0">
                <a:solidFill>
                  <a:schemeClr val="bg1"/>
                </a:solidFill>
                <a:latin typeface="+mj-lt"/>
              </a:defRPr>
            </a:lvl1pPr>
          </a:lstStyle>
          <a:p>
            <a:r>
              <a:rPr lang="en-US">
                <a:solidFill>
                  <a:schemeClr val="bg1"/>
                </a:solidFill>
              </a:rPr>
              <a:t>Name</a:t>
            </a:r>
          </a:p>
        </p:txBody>
      </p:sp>
      <p:sp>
        <p:nvSpPr>
          <p:cNvPr id="14" name="Title 12"/>
          <p:cNvSpPr>
            <a:spLocks noGrp="1"/>
          </p:cNvSpPr>
          <p:nvPr>
            <p:ph type="title" hasCustomPrompt="1"/>
          </p:nvPr>
        </p:nvSpPr>
        <p:spPr>
          <a:xfrm>
            <a:off x="544080" y="2084171"/>
            <a:ext cx="9179004" cy="1804311"/>
          </a:xfrm>
          <a:prstGeom prst="rect">
            <a:avLst/>
          </a:prstGeom>
        </p:spPr>
        <p:txBody>
          <a:bodyPr lIns="146304" tIns="9144" rIns="146304" bIns="9144" anchor="b" anchorCtr="0"/>
          <a:lstStyle>
            <a:lvl1pPr marL="0" indent="0">
              <a:spcBef>
                <a:spcPts val="0"/>
              </a:spcBef>
              <a:buNone/>
              <a:defRPr sz="7058">
                <a:solidFill>
                  <a:schemeClr val="bg1"/>
                </a:solidFill>
                <a:latin typeface="+mj-lt"/>
              </a:defRPr>
            </a:lvl1pPr>
          </a:lstStyle>
          <a:p>
            <a:r>
              <a:rPr lang="en-US" sz="5882">
                <a:solidFill>
                  <a:schemeClr val="bg1"/>
                </a:solidFill>
              </a:rPr>
              <a:t>Demo</a:t>
            </a:r>
          </a:p>
        </p:txBody>
      </p:sp>
      <p:sp>
        <p:nvSpPr>
          <p:cNvPr id="9" name="TextBox 8"/>
          <p:cNvSpPr txBox="1"/>
          <p:nvPr/>
        </p:nvSpPr>
        <p:spPr>
          <a:xfrm>
            <a:off x="9504503" y="5726840"/>
            <a:ext cx="2671999" cy="400457"/>
          </a:xfrm>
          <a:prstGeom prst="rect">
            <a:avLst/>
          </a:prstGeom>
          <a:noFill/>
          <a:effectLst/>
        </p:spPr>
        <p:txBody>
          <a:bodyPr wrap="none" lIns="179285" tIns="143428" rIns="179285" bIns="143428" rtlCol="0">
            <a:spAutoFit/>
          </a:bodyPr>
          <a:lstStyle/>
          <a:p>
            <a:pPr algn="r" defTabSz="914367">
              <a:lnSpc>
                <a:spcPct val="90000"/>
              </a:lnSpc>
              <a:spcAft>
                <a:spcPts val="588"/>
              </a:spcAft>
            </a:pPr>
            <a:r>
              <a:rPr lang="en-US" sz="800" baseline="0">
                <a:solidFill>
                  <a:schemeClr val="bg1"/>
                </a:solidFill>
                <a:effectLst/>
                <a:latin typeface="Segoe UI Light" charset="0"/>
              </a:rPr>
              <a:t>Photo used under CC http://www.wocintechchat.com/</a:t>
            </a:r>
          </a:p>
        </p:txBody>
      </p:sp>
    </p:spTree>
    <p:extLst>
      <p:ext uri="{BB962C8B-B14F-4D97-AF65-F5344CB8AC3E}">
        <p14:creationId xmlns:p14="http://schemas.microsoft.com/office/powerpoint/2010/main" val="37534862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8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019127" y="448578"/>
            <a:ext cx="9172873" cy="6621296"/>
          </a:xfrm>
          <a:prstGeom prst="rect">
            <a:avLst/>
          </a:prstGeom>
        </p:spPr>
      </p:pic>
      <p:pic>
        <p:nvPicPr>
          <p:cNvPr id="6" name="Picture 5"/>
          <p:cNvPicPr>
            <a:picLocks noChangeAspect="1"/>
          </p:cNvPicPr>
          <p:nvPr/>
        </p:nvPicPr>
        <p:blipFill rotWithShape="1">
          <a:blip r:embed="rId3"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spTree>
    <p:extLst>
      <p:ext uri="{BB962C8B-B14F-4D97-AF65-F5344CB8AC3E}">
        <p14:creationId xmlns:p14="http://schemas.microsoft.com/office/powerpoint/2010/main" val="10265210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326652" y="882710"/>
            <a:ext cx="7984402" cy="5763417"/>
          </a:xfrm>
          <a:prstGeom prst="rect">
            <a:avLst/>
          </a:prstGeom>
        </p:spPr>
      </p:pic>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084228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493280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1_Section Title Transmission">
    <p:spTree>
      <p:nvGrpSpPr>
        <p:cNvPr id="1" name=""/>
        <p:cNvGrpSpPr/>
        <p:nvPr/>
      </p:nvGrpSpPr>
      <p:grpSpPr>
        <a:xfrm>
          <a:off x="0" y="0"/>
          <a:ext cx="0" cy="0"/>
          <a:chOff x="0" y="0"/>
          <a:chExt cx="0" cy="0"/>
        </a:xfrm>
      </p:grpSpPr>
      <p:pic>
        <p:nvPicPr>
          <p:cNvPr id="4" name="Picture 3"/>
          <p:cNvPicPr>
            <a:picLocks noChangeAspect="1"/>
          </p:cNvPicPr>
          <p:nvPr/>
        </p:nvPicPr>
        <p:blipFill>
          <a:blip r:embed="rId2">
            <a:duotone>
              <a:prstClr val="black"/>
              <a:schemeClr val="bg2">
                <a:tint val="45000"/>
                <a:satMod val="400000"/>
              </a:schemeClr>
            </a:duotone>
            <a:extLst>
              <a:ext uri="{BEBA8EAE-BF5A-486C-A8C5-ECC9F3942E4B}">
                <a14:imgProps xmlns:a14="http://schemas.microsoft.com/office/drawing/2010/main">
                  <a14:imgLayer r:embed="rId3">
                    <a14:imgEffect>
                      <a14:colorTemperature colorTemp="115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a:ext>
            </a:extLst>
          </a:blip>
          <a:stretch>
            <a:fillRect/>
          </a:stretch>
        </p:blipFill>
        <p:spPr>
          <a:xfrm>
            <a:off x="3019126" y="1"/>
            <a:ext cx="9172873" cy="6621296"/>
          </a:xfrm>
          <a:prstGeom prst="rect">
            <a:avLst/>
          </a:prstGeom>
        </p:spPr>
      </p:pic>
      <p:sp>
        <p:nvSpPr>
          <p:cNvPr id="2" name="Title 1"/>
          <p:cNvSpPr>
            <a:spLocks noGrp="1"/>
          </p:cNvSpPr>
          <p:nvPr>
            <p:ph type="title" hasCustomPrompt="1"/>
          </p:nvPr>
        </p:nvSpPr>
        <p:spPr>
          <a:xfrm>
            <a:off x="568046" y="2084172"/>
            <a:ext cx="11354715"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34973142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ection Title Transmission">
    <p:spTree>
      <p:nvGrpSpPr>
        <p:cNvPr id="1" name=""/>
        <p:cNvGrpSpPr/>
        <p:nvPr/>
      </p:nvGrpSpPr>
      <p:grpSpPr>
        <a:xfrm>
          <a:off x="0" y="0"/>
          <a:ext cx="0" cy="0"/>
          <a:chOff x="0" y="0"/>
          <a:chExt cx="0" cy="0"/>
        </a:xfrm>
      </p:grpSpPr>
      <p:pic>
        <p:nvPicPr>
          <p:cNvPr id="4" name="Picture 3"/>
          <p:cNvPicPr>
            <a:picLocks noChangeAspect="1"/>
          </p:cNvPicPr>
          <p:nvPr/>
        </p:nvPicPr>
        <p:blipFill>
          <a:blip r:embed="rId2">
            <a:duotone>
              <a:prstClr val="black"/>
              <a:schemeClr val="bg2">
                <a:tint val="45000"/>
                <a:satMod val="400000"/>
              </a:schemeClr>
            </a:duotone>
            <a:extLst>
              <a:ext uri="{BEBA8EAE-BF5A-486C-A8C5-ECC9F3942E4B}">
                <a14:imgProps xmlns:a14="http://schemas.microsoft.com/office/drawing/2010/main">
                  <a14:imgLayer r:embed="rId3">
                    <a14:imgEffect>
                      <a14:colorTemperature colorTemp="115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a:ext>
            </a:extLst>
          </a:blip>
          <a:stretch>
            <a:fillRect/>
          </a:stretch>
        </p:blipFill>
        <p:spPr>
          <a:xfrm>
            <a:off x="3019126" y="1"/>
            <a:ext cx="9172873" cy="6621296"/>
          </a:xfrm>
          <a:prstGeom prst="rect">
            <a:avLst/>
          </a:prstGeom>
        </p:spPr>
      </p:pic>
      <p:sp>
        <p:nvSpPr>
          <p:cNvPr id="2" name="Title 1"/>
          <p:cNvSpPr>
            <a:spLocks noGrp="1"/>
          </p:cNvSpPr>
          <p:nvPr>
            <p:ph type="title" hasCustomPrompt="1"/>
          </p:nvPr>
        </p:nvSpPr>
        <p:spPr>
          <a:xfrm>
            <a:off x="568046" y="2084172"/>
            <a:ext cx="11354715"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41146692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16058398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9469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4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3232247" y="0"/>
            <a:ext cx="5711483"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32559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2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3232247" y="0"/>
            <a:ext cx="5711483"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678182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5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0083354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3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653299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717714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454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85333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2_Blank Accent Color 1">
    <p:bg>
      <p:bgPr>
        <a:solidFill>
          <a:srgbClr val="5C2D9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7860686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184460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38560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2026338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445309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1"/>
            <a:ext cx="10010687" cy="1015663"/>
          </a:xfrm>
          <a:noFill/>
        </p:spPr>
        <p:txBody>
          <a:bodyPr wrap="square" tIns="91440" bIns="91440" anchor="t" anchorCtr="0">
            <a:spAutoFit/>
          </a:bodyPr>
          <a:lstStyle>
            <a:lvl1pPr>
              <a:defRPr sz="6000"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326652" y="882710"/>
            <a:ext cx="7984402" cy="5763417"/>
          </a:xfrm>
          <a:prstGeom prst="rect">
            <a:avLst/>
          </a:prstGeom>
        </p:spPr>
      </p:pic>
      <p:sp>
        <p:nvSpPr>
          <p:cNvPr id="6" name="Rectangle 5"/>
          <p:cNvSpPr/>
          <p:nvPr/>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0656622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2"/>
            <a:ext cx="11354714" cy="1158793"/>
          </a:xfrm>
          <a:noFill/>
        </p:spPr>
        <p:txBody>
          <a:bodyPr wrap="square" tIns="91440" bIns="91440" anchor="t" anchorCtr="0">
            <a:spAutoFit/>
          </a:bodyPr>
          <a:lstStyle>
            <a:lvl1pPr>
              <a:defRPr sz="7058" spc="-98" baseline="0">
                <a:solidFill>
                  <a:schemeClr val="bg1"/>
                </a:solidFill>
              </a:defRPr>
            </a:lvl1pPr>
          </a:lstStyle>
          <a:p>
            <a:r>
              <a:rPr lang="en-US"/>
              <a:t>Section title</a:t>
            </a:r>
          </a:p>
        </p:txBody>
      </p:sp>
    </p:spTree>
    <p:extLst>
      <p:ext uri="{BB962C8B-B14F-4D97-AF65-F5344CB8AC3E}">
        <p14:creationId xmlns:p14="http://schemas.microsoft.com/office/powerpoint/2010/main" val="981615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60297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tx2"/>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3" name="Picture 2">
            <a:extLst>
              <a:ext uri="{FF2B5EF4-FFF2-40B4-BE49-F238E27FC236}">
                <a16:creationId xmlns:a16="http://schemas.microsoft.com/office/drawing/2014/main" id="{5C3560EA-E0BC-4D23-AB03-94687AB5777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4" name="Picture 3">
            <a:extLst>
              <a:ext uri="{FF2B5EF4-FFF2-40B4-BE49-F238E27FC236}">
                <a16:creationId xmlns:a16="http://schemas.microsoft.com/office/drawing/2014/main" id="{B4CBA2C8-3215-4ADB-AC4C-D39B15E75B6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0800000">
            <a:off x="-1160" y="5098627"/>
            <a:ext cx="12193160" cy="3518745"/>
          </a:xfrm>
          <a:prstGeom prst="rect">
            <a:avLst/>
          </a:prstGeom>
        </p:spPr>
      </p:pic>
      <p:sp>
        <p:nvSpPr>
          <p:cNvPr id="6" name="TextBox 5">
            <a:extLst>
              <a:ext uri="{FF2B5EF4-FFF2-40B4-BE49-F238E27FC236}">
                <a16:creationId xmlns:a16="http://schemas.microsoft.com/office/drawing/2014/main" id="{3C13B10B-C71C-4EF5-A560-A735E108C70D}"/>
              </a:ext>
            </a:extLst>
          </p:cNvPr>
          <p:cNvSpPr txBox="1"/>
          <p:nvPr userDrawn="1"/>
        </p:nvSpPr>
        <p:spPr>
          <a:xfrm>
            <a:off x="380011" y="2087126"/>
            <a:ext cx="10390909" cy="904863"/>
          </a:xfrm>
          <a:prstGeom prst="rect">
            <a:avLst/>
          </a:prstGeom>
          <a:noFill/>
        </p:spPr>
        <p:txBody>
          <a:bodyPr wrap="square" lIns="182880" tIns="146304" rIns="182880" bIns="146304" rtlCol="0">
            <a:spAutoFit/>
          </a:bodyPr>
          <a:lstStyle/>
          <a:p>
            <a:pPr>
              <a:lnSpc>
                <a:spcPct val="90000"/>
              </a:lnSpc>
              <a:spcAft>
                <a:spcPts val="600"/>
              </a:spcAft>
            </a:pPr>
            <a:r>
              <a:rPr lang="en-US" sz="4400" dirty="0">
                <a:solidFill>
                  <a:schemeClr val="bg1"/>
                </a:solidFill>
              </a:rPr>
              <a:t>Session Title</a:t>
            </a:r>
          </a:p>
        </p:txBody>
      </p:sp>
      <p:sp>
        <p:nvSpPr>
          <p:cNvPr id="7" name="TextBox 6">
            <a:extLst>
              <a:ext uri="{FF2B5EF4-FFF2-40B4-BE49-F238E27FC236}">
                <a16:creationId xmlns:a16="http://schemas.microsoft.com/office/drawing/2014/main" id="{6944DF33-867A-4A36-83BA-1B9AEE45800C}"/>
              </a:ext>
            </a:extLst>
          </p:cNvPr>
          <p:cNvSpPr txBox="1"/>
          <p:nvPr userDrawn="1"/>
        </p:nvSpPr>
        <p:spPr>
          <a:xfrm>
            <a:off x="380011" y="4132614"/>
            <a:ext cx="4969823"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solidFill>
              </a:rPr>
              <a:t>Speaker Name</a:t>
            </a:r>
          </a:p>
        </p:txBody>
      </p:sp>
      <p:sp>
        <p:nvSpPr>
          <p:cNvPr id="8" name="TextBox 7">
            <a:extLst>
              <a:ext uri="{FF2B5EF4-FFF2-40B4-BE49-F238E27FC236}">
                <a16:creationId xmlns:a16="http://schemas.microsoft.com/office/drawing/2014/main" id="{DE3E9E9A-5DF0-461C-9286-4130DEB11327}"/>
              </a:ext>
            </a:extLst>
          </p:cNvPr>
          <p:cNvSpPr txBox="1"/>
          <p:nvPr userDrawn="1"/>
        </p:nvSpPr>
        <p:spPr>
          <a:xfrm>
            <a:off x="8201320" y="5448693"/>
            <a:ext cx="4128940" cy="1541961"/>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chemeClr val="bg1">
                    <a:lumMod val="95000"/>
                  </a:schemeClr>
                </a:solidFill>
                <a:latin typeface="+mj-lt"/>
              </a:rPr>
              <a:t>Learn. Imagine. Build.</a:t>
            </a:r>
            <a:br>
              <a:rPr lang="en-US" sz="2400" dirty="0">
                <a:solidFill>
                  <a:schemeClr val="bg1">
                    <a:lumMod val="95000"/>
                  </a:schemeClr>
                </a:solidFill>
              </a:rPr>
            </a:br>
            <a:r>
              <a:rPr lang="en-US" sz="6600" dirty="0">
                <a:solidFill>
                  <a:schemeClr val="bg1"/>
                </a:solidFill>
                <a:latin typeface="+mn-lt"/>
              </a:rPr>
              <a:t>.NET Conf</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062159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theme" Target="../theme/theme3.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grpSp>
        <p:nvGrpSpPr>
          <p:cNvPr id="7" name="Group 6">
            <a:extLst>
              <a:ext uri="{FF2B5EF4-FFF2-40B4-BE49-F238E27FC236}">
                <a16:creationId xmlns:a16="http://schemas.microsoft.com/office/drawing/2014/main" id="{51AC467E-40BB-4167-B886-3BE80F4C6BFF}"/>
              </a:ext>
            </a:extLst>
          </p:cNvPr>
          <p:cNvGrpSpPr/>
          <p:nvPr userDrawn="1"/>
        </p:nvGrpSpPr>
        <p:grpSpPr>
          <a:xfrm>
            <a:off x="1" y="6150820"/>
            <a:ext cx="13541654" cy="904863"/>
            <a:chOff x="1" y="6150820"/>
            <a:chExt cx="13541654" cy="904863"/>
          </a:xfrm>
        </p:grpSpPr>
        <p:pic>
          <p:nvPicPr>
            <p:cNvPr id="6" name="Picture 5">
              <a:extLst>
                <a:ext uri="{FF2B5EF4-FFF2-40B4-BE49-F238E27FC236}">
                  <a16:creationId xmlns:a16="http://schemas.microsoft.com/office/drawing/2014/main" id="{06122FB3-2713-493C-AB08-276B6613B152}"/>
                </a:ext>
              </a:extLst>
            </p:cNvPr>
            <p:cNvPicPr>
              <a:picLocks noChangeAspect="1"/>
            </p:cNvPicPr>
            <p:nvPr userDrawn="1"/>
          </p:nvPicPr>
          <p:blipFill>
            <a:blip r:embed="rId10"/>
            <a:stretch>
              <a:fillRect/>
            </a:stretch>
          </p:blipFill>
          <p:spPr>
            <a:xfrm>
              <a:off x="1" y="6272117"/>
              <a:ext cx="12192000" cy="590550"/>
            </a:xfrm>
            <a:prstGeom prst="rect">
              <a:avLst/>
            </a:prstGeom>
          </p:spPr>
        </p:pic>
        <p:sp>
          <p:nvSpPr>
            <p:cNvPr id="21" name="TextBox 20">
              <a:extLst>
                <a:ext uri="{FF2B5EF4-FFF2-40B4-BE49-F238E27FC236}">
                  <a16:creationId xmlns:a16="http://schemas.microsoft.com/office/drawing/2014/main" id="{6F9C8AD2-E3AF-433C-91E6-F177F22D3A0D}"/>
                </a:ext>
              </a:extLst>
            </p:cNvPr>
            <p:cNvSpPr txBox="1"/>
            <p:nvPr userDrawn="1"/>
          </p:nvSpPr>
          <p:spPr>
            <a:xfrm>
              <a:off x="9412715" y="6150820"/>
              <a:ext cx="4128940" cy="904863"/>
            </a:xfrm>
            <a:prstGeom prst="rect">
              <a:avLst/>
            </a:prstGeom>
            <a:noFill/>
            <a:effectLst>
              <a:outerShdw sx="1000" sy="1000" algn="ctr" rotWithShape="0">
                <a:schemeClr val="bg1"/>
              </a:outerShdw>
            </a:effectLst>
          </p:spPr>
          <p:txBody>
            <a:bodyPr wrap="square" lIns="182880" tIns="146304" rIns="182880" bIns="146304" rtlCol="0">
              <a:spAutoFit/>
            </a:bodyPr>
            <a:lstStyle/>
            <a:p>
              <a:pPr>
                <a:lnSpc>
                  <a:spcPct val="90000"/>
                </a:lnSpc>
                <a:spcAft>
                  <a:spcPts val="600"/>
                </a:spcAft>
              </a:pPr>
              <a:r>
                <a:rPr lang="en-US" sz="4400" dirty="0">
                  <a:solidFill>
                    <a:srgbClr val="F8F8F8"/>
                  </a:solidFill>
                  <a:effectLst/>
                  <a:latin typeface="+mn-lt"/>
                </a:rPr>
                <a:t>.NET Conf</a:t>
              </a:r>
              <a:endParaRPr lang="en-US" sz="4400" dirty="0">
                <a:solidFill>
                  <a:srgbClr val="F8F8F8"/>
                </a:solidFill>
                <a:effectLst/>
              </a:endParaRPr>
            </a:p>
          </p:txBody>
        </p:sp>
      </p:grpSp>
    </p:spTree>
    <p:extLst>
      <p:ext uri="{BB962C8B-B14F-4D97-AF65-F5344CB8AC3E}">
        <p14:creationId xmlns:p14="http://schemas.microsoft.com/office/powerpoint/2010/main" val="3512875427"/>
      </p:ext>
    </p:extLst>
  </p:cSld>
  <p:clrMap bg1="lt1" tx1="dk1" bg2="lt2" tx2="dk2" accent1="accent1" accent2="accent2" accent3="accent3" accent4="accent4" accent5="accent5" accent6="accent6" hlink="hlink" folHlink="folHlink"/>
  <p:sldLayoutIdLst>
    <p:sldLayoutId id="2147483675" r:id="rId1"/>
    <p:sldLayoutId id="2147483677" r:id="rId2"/>
    <p:sldLayoutId id="2147483678" r:id="rId3"/>
    <p:sldLayoutId id="2147483679" r:id="rId4"/>
    <p:sldLayoutId id="2147483680" r:id="rId5"/>
    <p:sldLayoutId id="2147483683" r:id="rId6"/>
    <p:sldLayoutId id="2147483686" r:id="rId7"/>
    <p:sldLayoutId id="2147483687" r:id="rId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grpSp>
        <p:nvGrpSpPr>
          <p:cNvPr id="7" name="Group 6">
            <a:extLst>
              <a:ext uri="{FF2B5EF4-FFF2-40B4-BE49-F238E27FC236}">
                <a16:creationId xmlns:a16="http://schemas.microsoft.com/office/drawing/2014/main" id="{51AC467E-40BB-4167-B886-3BE80F4C6BFF}"/>
              </a:ext>
            </a:extLst>
          </p:cNvPr>
          <p:cNvGrpSpPr/>
          <p:nvPr userDrawn="1"/>
        </p:nvGrpSpPr>
        <p:grpSpPr>
          <a:xfrm>
            <a:off x="1" y="6150820"/>
            <a:ext cx="13541654" cy="904863"/>
            <a:chOff x="1" y="6150820"/>
            <a:chExt cx="13541654" cy="904863"/>
          </a:xfrm>
        </p:grpSpPr>
        <p:pic>
          <p:nvPicPr>
            <p:cNvPr id="6" name="Picture 5">
              <a:extLst>
                <a:ext uri="{FF2B5EF4-FFF2-40B4-BE49-F238E27FC236}">
                  <a16:creationId xmlns:a16="http://schemas.microsoft.com/office/drawing/2014/main" id="{06122FB3-2713-493C-AB08-276B6613B152}"/>
                </a:ext>
              </a:extLst>
            </p:cNvPr>
            <p:cNvPicPr>
              <a:picLocks noChangeAspect="1"/>
            </p:cNvPicPr>
            <p:nvPr userDrawn="1"/>
          </p:nvPicPr>
          <p:blipFill>
            <a:blip r:embed="rId14"/>
            <a:stretch>
              <a:fillRect/>
            </a:stretch>
          </p:blipFill>
          <p:spPr>
            <a:xfrm>
              <a:off x="1" y="6272117"/>
              <a:ext cx="12192000" cy="590550"/>
            </a:xfrm>
            <a:prstGeom prst="rect">
              <a:avLst/>
            </a:prstGeom>
          </p:spPr>
        </p:pic>
        <p:sp>
          <p:nvSpPr>
            <p:cNvPr id="21" name="TextBox 20">
              <a:extLst>
                <a:ext uri="{FF2B5EF4-FFF2-40B4-BE49-F238E27FC236}">
                  <a16:creationId xmlns:a16="http://schemas.microsoft.com/office/drawing/2014/main" id="{6F9C8AD2-E3AF-433C-91E6-F177F22D3A0D}"/>
                </a:ext>
              </a:extLst>
            </p:cNvPr>
            <p:cNvSpPr txBox="1"/>
            <p:nvPr userDrawn="1"/>
          </p:nvSpPr>
          <p:spPr>
            <a:xfrm>
              <a:off x="9412715" y="6150820"/>
              <a:ext cx="4128940" cy="904863"/>
            </a:xfrm>
            <a:prstGeom prst="rect">
              <a:avLst/>
            </a:prstGeom>
            <a:noFill/>
            <a:effectLst>
              <a:outerShdw sx="1000" sy="1000" algn="ctr" rotWithShape="0">
                <a:schemeClr val="bg1"/>
              </a:outerShdw>
            </a:effectLst>
          </p:spPr>
          <p:txBody>
            <a:bodyPr wrap="square" lIns="182880" tIns="146304" rIns="182880" bIns="146304" rtlCol="0">
              <a:spAutoFit/>
            </a:bodyPr>
            <a:lstStyle/>
            <a:p>
              <a:pPr>
                <a:lnSpc>
                  <a:spcPct val="90000"/>
                </a:lnSpc>
                <a:spcAft>
                  <a:spcPts val="600"/>
                </a:spcAft>
              </a:pPr>
              <a:r>
                <a:rPr lang="en-US" sz="4400" dirty="0">
                  <a:solidFill>
                    <a:srgbClr val="F8F8F8"/>
                  </a:solidFill>
                  <a:effectLst/>
                  <a:latin typeface="+mn-lt"/>
                </a:rPr>
                <a:t>.NET Conf</a:t>
              </a:r>
              <a:endParaRPr lang="en-US" sz="4400" dirty="0">
                <a:solidFill>
                  <a:srgbClr val="F8F8F8"/>
                </a:solidFill>
                <a:effectLst/>
              </a:endParaRPr>
            </a:p>
          </p:txBody>
        </p:sp>
      </p:grpSp>
    </p:spTree>
    <p:extLst>
      <p:ext uri="{BB962C8B-B14F-4D97-AF65-F5344CB8AC3E}">
        <p14:creationId xmlns:p14="http://schemas.microsoft.com/office/powerpoint/2010/main" val="617938390"/>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a:t>
                  </a:r>
                  <a:r>
                    <a:rPr lang="en-US" sz="490" baseline="0">
                      <a:gradFill>
                        <a:gsLst>
                          <a:gs pos="92035">
                            <a:srgbClr val="505050"/>
                          </a:gs>
                          <a:gs pos="27000">
                            <a:srgbClr val="505050"/>
                          </a:gs>
                        </a:gsLst>
                        <a:lin ang="5400000" scaled="0"/>
                      </a:gradFill>
                      <a:ea typeface="Segoe UI" pitchFamily="34" charset="0"/>
                      <a:cs typeface="Segoe UI" pitchFamily="34" charset="0"/>
                    </a:rPr>
                    <a:t>210 G:210 B:210</a:t>
                  </a:r>
                  <a:endParaRPr lang="en-US" sz="49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a:t>
                  </a:r>
                  <a:r>
                    <a:rPr lang="en-US" sz="490" baseline="0">
                      <a:gradFill>
                        <a:gsLst>
                          <a:gs pos="0">
                            <a:srgbClr val="FFFFFF"/>
                          </a:gs>
                          <a:gs pos="100000">
                            <a:srgbClr val="FFFFFF"/>
                          </a:gs>
                        </a:gsLst>
                        <a:lin ang="5400000" scaled="0"/>
                      </a:gradFill>
                      <a:ea typeface="Segoe UI" pitchFamily="34" charset="0"/>
                      <a:cs typeface="Segoe UI" pitchFamily="34" charset="0"/>
                    </a:rPr>
                    <a:t> G:45 B:145</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a:t>
                  </a:r>
                  <a:r>
                    <a:rPr lang="en-US" sz="490" baseline="0">
                      <a:gradFill>
                        <a:gsLst>
                          <a:gs pos="2092">
                            <a:srgbClr val="F8F8F8"/>
                          </a:gs>
                          <a:gs pos="10042">
                            <a:srgbClr val="F8F8F8"/>
                          </a:gs>
                        </a:gsLst>
                        <a:lin ang="5400000" scaled="0"/>
                      </a:gradFill>
                      <a:ea typeface="Segoe UI" pitchFamily="34" charset="0"/>
                      <a:cs typeface="Segoe UI" pitchFamily="34" charset="0"/>
                    </a:rPr>
                    <a:t> G:130 B:114</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a:t>
              </a:r>
              <a:r>
                <a:rPr lang="en-US" sz="490" baseline="0">
                  <a:gradFill>
                    <a:gsLst>
                      <a:gs pos="7965">
                        <a:srgbClr val="000000"/>
                      </a:gs>
                      <a:gs pos="28319">
                        <a:srgbClr val="000000"/>
                      </a:gs>
                    </a:gsLst>
                    <a:lin ang="5400000" scaled="0"/>
                  </a:gradFill>
                  <a:ea typeface="Segoe UI" pitchFamily="34" charset="0"/>
                  <a:cs typeface="Segoe UI" pitchFamily="34" charset="0"/>
                </a:rPr>
                <a:t>0 G:188 B:242</a:t>
              </a:r>
              <a:endParaRPr lang="en-US" sz="49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443437806"/>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 id="2147483729" r:id="rId18"/>
    <p:sldLayoutId id="2147483730" r:id="rId19"/>
    <p:sldLayoutId id="2147483731" r:id="rId20"/>
    <p:sldLayoutId id="2147483732" r:id="rId21"/>
    <p:sldLayoutId id="2147483733" r:id="rId22"/>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svg"/><Relationship Id="rId2" Type="http://schemas.openxmlformats.org/officeDocument/2006/relationships/notesSlide" Target="../notesSlides/notesSlide11.xml"/><Relationship Id="rId1" Type="http://schemas.openxmlformats.org/officeDocument/2006/relationships/slideLayout" Target="../slideLayouts/slideLayout2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sv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hyperlink" Target="http://www.dot.net/core" TargetMode="External"/><Relationship Id="rId2" Type="http://schemas.openxmlformats.org/officeDocument/2006/relationships/notesSlide" Target="../notesSlides/notesSlide2.xml"/><Relationship Id="rId1" Type="http://schemas.openxmlformats.org/officeDocument/2006/relationships/slideLayout" Target="../slideLayouts/slideLayout20.xml"/><Relationship Id="rId5" Type="http://schemas.openxmlformats.org/officeDocument/2006/relationships/hyperlink" Target="https://aka.ms/dotnetcore2launchvideo" TargetMode="External"/><Relationship Id="rId4" Type="http://schemas.openxmlformats.org/officeDocument/2006/relationships/hyperlink" Target="https://aka.ms/dotnetcore2announce"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visualstudio.com/" TargetMode="External"/><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E3382"/>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91E340D-E4F5-43F6-B9CB-F9B75FA827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50227"/>
            <a:ext cx="12193160" cy="3518745"/>
          </a:xfrm>
          <a:prstGeom prst="rect">
            <a:avLst/>
          </a:prstGeom>
        </p:spPr>
      </p:pic>
      <p:pic>
        <p:nvPicPr>
          <p:cNvPr id="7" name="Picture 6">
            <a:extLst>
              <a:ext uri="{FF2B5EF4-FFF2-40B4-BE49-F238E27FC236}">
                <a16:creationId xmlns:a16="http://schemas.microsoft.com/office/drawing/2014/main" id="{6F1C0FB0-4C94-4FAB-9C64-1B93E8C5E2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160" y="5098627"/>
            <a:ext cx="12193160" cy="3518745"/>
          </a:xfrm>
          <a:prstGeom prst="rect">
            <a:avLst/>
          </a:prstGeom>
        </p:spPr>
      </p:pic>
      <p:sp>
        <p:nvSpPr>
          <p:cNvPr id="2" name="Title 1">
            <a:extLst>
              <a:ext uri="{FF2B5EF4-FFF2-40B4-BE49-F238E27FC236}">
                <a16:creationId xmlns:a16="http://schemas.microsoft.com/office/drawing/2014/main" id="{7DF6E106-D1CC-47CA-8569-84F2DB6A7E68}"/>
              </a:ext>
            </a:extLst>
          </p:cNvPr>
          <p:cNvSpPr>
            <a:spLocks noGrp="1"/>
          </p:cNvSpPr>
          <p:nvPr>
            <p:ph type="title"/>
          </p:nvPr>
        </p:nvSpPr>
        <p:spPr>
          <a:xfrm>
            <a:off x="7731787" y="5216542"/>
            <a:ext cx="4294908" cy="724705"/>
          </a:xfrm>
        </p:spPr>
        <p:txBody>
          <a:bodyPr/>
          <a:lstStyle/>
          <a:p>
            <a:pPr algn="r"/>
            <a:r>
              <a:rPr lang="en-US" sz="2800" dirty="0">
                <a:solidFill>
                  <a:schemeClr val="bg1">
                    <a:lumMod val="95000"/>
                  </a:schemeClr>
                </a:solidFill>
              </a:rPr>
              <a:t> Learn. Imagine. Build.</a:t>
            </a:r>
            <a:br>
              <a:rPr lang="en-US" dirty="0">
                <a:solidFill>
                  <a:schemeClr val="bg1">
                    <a:lumMod val="95000"/>
                  </a:schemeClr>
                </a:solidFill>
              </a:rPr>
            </a:br>
            <a:br>
              <a:rPr lang="en-US" dirty="0">
                <a:solidFill>
                  <a:schemeClr val="bg1"/>
                </a:solidFill>
              </a:rPr>
            </a:br>
            <a:endParaRPr lang="en-US" dirty="0">
              <a:solidFill>
                <a:schemeClr val="bg1"/>
              </a:solidFill>
            </a:endParaRPr>
          </a:p>
        </p:txBody>
      </p:sp>
      <p:sp>
        <p:nvSpPr>
          <p:cNvPr id="3" name="TextBox 2">
            <a:extLst>
              <a:ext uri="{FF2B5EF4-FFF2-40B4-BE49-F238E27FC236}">
                <a16:creationId xmlns:a16="http://schemas.microsoft.com/office/drawing/2014/main" id="{5E058538-92E4-4599-A7E3-7B6D8A353732}"/>
              </a:ext>
            </a:extLst>
          </p:cNvPr>
          <p:cNvSpPr txBox="1"/>
          <p:nvPr/>
        </p:nvSpPr>
        <p:spPr>
          <a:xfrm>
            <a:off x="-1161" y="159859"/>
            <a:ext cx="10390909" cy="904863"/>
          </a:xfrm>
          <a:prstGeom prst="rect">
            <a:avLst/>
          </a:prstGeom>
          <a:noFill/>
        </p:spPr>
        <p:txBody>
          <a:bodyPr wrap="square" lIns="182880" tIns="146304" rIns="182880" bIns="146304" rtlCol="0">
            <a:spAutoFit/>
          </a:bodyPr>
          <a:lstStyle/>
          <a:p>
            <a:pPr>
              <a:lnSpc>
                <a:spcPct val="90000"/>
              </a:lnSpc>
              <a:spcAft>
                <a:spcPts val="600"/>
              </a:spcAft>
            </a:pPr>
            <a:r>
              <a:rPr lang="en-US" sz="4400" dirty="0">
                <a:solidFill>
                  <a:schemeClr val="bg1"/>
                </a:solidFill>
              </a:rPr>
              <a:t>{user group name} welcomes….</a:t>
            </a:r>
          </a:p>
        </p:txBody>
      </p:sp>
      <p:sp>
        <p:nvSpPr>
          <p:cNvPr id="8" name="Title 1">
            <a:extLst>
              <a:ext uri="{FF2B5EF4-FFF2-40B4-BE49-F238E27FC236}">
                <a16:creationId xmlns:a16="http://schemas.microsoft.com/office/drawing/2014/main" id="{7C0EB4FA-DBA3-46BF-A9B8-CC0FE0E56DB1}"/>
              </a:ext>
            </a:extLst>
          </p:cNvPr>
          <p:cNvSpPr txBox="1">
            <a:spLocks/>
          </p:cNvSpPr>
          <p:nvPr/>
        </p:nvSpPr>
        <p:spPr>
          <a:xfrm>
            <a:off x="237506" y="1697797"/>
            <a:ext cx="11789189" cy="72470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7200" dirty="0">
                <a:solidFill>
                  <a:schemeClr val="bg1"/>
                </a:solidFill>
                <a:latin typeface="+mn-lt"/>
              </a:rPr>
              <a:t>.NET Conf</a:t>
            </a:r>
            <a:br>
              <a:rPr lang="en-US" sz="7200" dirty="0">
                <a:solidFill>
                  <a:schemeClr val="bg1"/>
                </a:solidFill>
                <a:latin typeface="+mn-lt"/>
              </a:rPr>
            </a:br>
            <a:r>
              <a:rPr lang="en-US" sz="2800" spc="0" dirty="0">
                <a:ln>
                  <a:noFill/>
                </a:ln>
                <a:solidFill>
                  <a:srgbClr val="FFFFFF">
                    <a:lumMod val="95000"/>
                  </a:srgbClr>
                </a:solidFill>
                <a:cs typeface="+mn-cs"/>
              </a:rPr>
              <a:t>Virtual event | Sept 19-21, 2017</a:t>
            </a:r>
            <a:br>
              <a:rPr lang="en-US" sz="2800" spc="0" dirty="0">
                <a:ln>
                  <a:noFill/>
                </a:ln>
                <a:solidFill>
                  <a:srgbClr val="FFFFFF">
                    <a:lumMod val="95000"/>
                  </a:srgbClr>
                </a:solidFill>
                <a:cs typeface="+mn-cs"/>
              </a:rPr>
            </a:br>
            <a:endParaRPr lang="en-US" sz="2000" dirty="0">
              <a:solidFill>
                <a:schemeClr val="bg1"/>
              </a:solidFill>
              <a:latin typeface="+mn-lt"/>
            </a:endParaRPr>
          </a:p>
          <a:p>
            <a:r>
              <a:rPr lang="en-US" sz="2800" dirty="0">
                <a:solidFill>
                  <a:schemeClr val="bg1"/>
                </a:solidFill>
              </a:rPr>
              <a:t>Watch the recorded sessions and attend </a:t>
            </a:r>
          </a:p>
          <a:p>
            <a:r>
              <a:rPr lang="en-US" sz="2800" dirty="0">
                <a:solidFill>
                  <a:schemeClr val="bg1"/>
                </a:solidFill>
              </a:rPr>
              <a:t>.NET Conf local events happening in a city near you.</a:t>
            </a:r>
          </a:p>
          <a:p>
            <a:endParaRPr lang="en-US" sz="2800" dirty="0">
              <a:solidFill>
                <a:schemeClr val="bg1"/>
              </a:solidFill>
              <a:latin typeface="+mn-lt"/>
            </a:endParaRPr>
          </a:p>
          <a:p>
            <a:r>
              <a:rPr lang="en-US" sz="2800" dirty="0">
                <a:solidFill>
                  <a:schemeClr val="accent2">
                    <a:lumMod val="60000"/>
                    <a:lumOff val="40000"/>
                  </a:schemeClr>
                </a:solidFill>
                <a:latin typeface="+mn-lt"/>
              </a:rPr>
              <a:t>www.dotnetconf.net </a:t>
            </a:r>
            <a:r>
              <a:rPr lang="en-US" sz="2800" dirty="0">
                <a:solidFill>
                  <a:schemeClr val="bg1"/>
                </a:solidFill>
                <a:latin typeface="+mn-lt"/>
              </a:rPr>
              <a:t> </a:t>
            </a:r>
            <a:endParaRPr lang="en-US" dirty="0">
              <a:solidFill>
                <a:schemeClr val="bg1"/>
              </a:solidFill>
              <a:latin typeface="+mn-lt"/>
            </a:endParaRPr>
          </a:p>
        </p:txBody>
      </p:sp>
    </p:spTree>
    <p:extLst>
      <p:ext uri="{BB962C8B-B14F-4D97-AF65-F5344CB8AC3E}">
        <p14:creationId xmlns:p14="http://schemas.microsoft.com/office/powerpoint/2010/main" val="11178283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20C10-F915-40B2-8706-9968CCA226D9}"/>
              </a:ext>
            </a:extLst>
          </p:cNvPr>
          <p:cNvSpPr>
            <a:spLocks noGrp="1"/>
          </p:cNvSpPr>
          <p:nvPr>
            <p:ph type="title"/>
          </p:nvPr>
        </p:nvSpPr>
        <p:spPr/>
        <p:txBody>
          <a:bodyPr/>
          <a:lstStyle/>
          <a:p>
            <a:r>
              <a:rPr lang="en-US" dirty="0"/>
              <a:t>Visual Studio for Mac &amp; .NET Core (7.1 +)</a:t>
            </a:r>
          </a:p>
        </p:txBody>
      </p:sp>
      <p:sp>
        <p:nvSpPr>
          <p:cNvPr id="3" name="Text Placeholder 2">
            <a:extLst>
              <a:ext uri="{FF2B5EF4-FFF2-40B4-BE49-F238E27FC236}">
                <a16:creationId xmlns:a16="http://schemas.microsoft.com/office/drawing/2014/main" id="{36C2B7FE-1805-49BA-93E4-C3C66ADD19D3}"/>
              </a:ext>
            </a:extLst>
          </p:cNvPr>
          <p:cNvSpPr>
            <a:spLocks noGrp="1"/>
          </p:cNvSpPr>
          <p:nvPr>
            <p:ph type="body" sz="quarter" idx="10"/>
          </p:nvPr>
        </p:nvSpPr>
        <p:spPr>
          <a:xfrm>
            <a:off x="269239" y="1189177"/>
            <a:ext cx="11653523" cy="2586157"/>
          </a:xfrm>
        </p:spPr>
        <p:txBody>
          <a:bodyPr/>
          <a:lstStyle/>
          <a:p>
            <a:r>
              <a:rPr lang="en-US" dirty="0"/>
              <a:t>.NET Core 2.0 support</a:t>
            </a:r>
          </a:p>
          <a:p>
            <a:pPr lvl="1"/>
            <a:r>
              <a:rPr lang="en-US" dirty="0"/>
              <a:t>Console</a:t>
            </a:r>
          </a:p>
          <a:p>
            <a:pPr lvl="1"/>
            <a:r>
              <a:rPr lang="en-US" dirty="0"/>
              <a:t>Web App</a:t>
            </a:r>
          </a:p>
          <a:p>
            <a:pPr lvl="1"/>
            <a:r>
              <a:rPr lang="en-US" dirty="0"/>
              <a:t>Web API</a:t>
            </a:r>
          </a:p>
          <a:p>
            <a:r>
              <a:rPr lang="en-US" dirty="0"/>
              <a:t>.NET Standard libraries</a:t>
            </a:r>
          </a:p>
        </p:txBody>
      </p:sp>
      <p:pic>
        <p:nvPicPr>
          <p:cNvPr id="5" name="Picture 4" descr="A screenshot of a cell phone&#10;&#10;Description generated with very high confidence">
            <a:extLst>
              <a:ext uri="{FF2B5EF4-FFF2-40B4-BE49-F238E27FC236}">
                <a16:creationId xmlns:a16="http://schemas.microsoft.com/office/drawing/2014/main" id="{D1942112-D3CC-4909-B102-15C13E481DF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22144" y="1345053"/>
            <a:ext cx="10353017" cy="6858000"/>
          </a:xfrm>
          <a:prstGeom prst="rect">
            <a:avLst/>
          </a:prstGeom>
        </p:spPr>
      </p:pic>
    </p:spTree>
    <p:extLst>
      <p:ext uri="{BB962C8B-B14F-4D97-AF65-F5344CB8AC3E}">
        <p14:creationId xmlns:p14="http://schemas.microsoft.com/office/powerpoint/2010/main" val="347036601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E729896-2366-4F89-B858-5D9B485FFA43}"/>
              </a:ext>
            </a:extLst>
          </p:cNvPr>
          <p:cNvSpPr/>
          <p:nvPr/>
        </p:nvSpPr>
        <p:spPr bwMode="auto">
          <a:xfrm>
            <a:off x="8128235" y="1152109"/>
            <a:ext cx="3532235" cy="540933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Rectangle 19">
            <a:extLst>
              <a:ext uri="{FF2B5EF4-FFF2-40B4-BE49-F238E27FC236}">
                <a16:creationId xmlns:a16="http://schemas.microsoft.com/office/drawing/2014/main" id="{03319F5D-DAA3-4847-B968-65E6226BAEC1}"/>
              </a:ext>
            </a:extLst>
          </p:cNvPr>
          <p:cNvSpPr/>
          <p:nvPr/>
        </p:nvSpPr>
        <p:spPr bwMode="auto">
          <a:xfrm>
            <a:off x="506625" y="1152109"/>
            <a:ext cx="3532236" cy="540933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9" name="Rectangle 18">
            <a:extLst>
              <a:ext uri="{FF2B5EF4-FFF2-40B4-BE49-F238E27FC236}">
                <a16:creationId xmlns:a16="http://schemas.microsoft.com/office/drawing/2014/main" id="{F882FDF6-5F28-45BB-9130-264D1044E423}"/>
              </a:ext>
            </a:extLst>
          </p:cNvPr>
          <p:cNvSpPr/>
          <p:nvPr/>
        </p:nvSpPr>
        <p:spPr bwMode="auto">
          <a:xfrm>
            <a:off x="4320590" y="1152109"/>
            <a:ext cx="3532235" cy="540933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853B52C4-1CD0-468C-B1F7-087A8C707314}"/>
              </a:ext>
            </a:extLst>
          </p:cNvPr>
          <p:cNvSpPr>
            <a:spLocks noGrp="1"/>
          </p:cNvSpPr>
          <p:nvPr>
            <p:ph type="title"/>
          </p:nvPr>
        </p:nvSpPr>
        <p:spPr>
          <a:xfrm>
            <a:off x="269240" y="227726"/>
            <a:ext cx="11655840" cy="899665"/>
          </a:xfrm>
        </p:spPr>
        <p:txBody>
          <a:bodyPr/>
          <a:lstStyle/>
          <a:p>
            <a:r>
              <a:rPr lang="en-US">
                <a:solidFill>
                  <a:schemeClr val="bg1"/>
                </a:solidFill>
              </a:rPr>
              <a:t>Key Takeaways</a:t>
            </a:r>
          </a:p>
        </p:txBody>
      </p:sp>
      <p:sp>
        <p:nvSpPr>
          <p:cNvPr id="3" name="Text Placeholder 2">
            <a:extLst>
              <a:ext uri="{FF2B5EF4-FFF2-40B4-BE49-F238E27FC236}">
                <a16:creationId xmlns:a16="http://schemas.microsoft.com/office/drawing/2014/main" id="{60EBA732-9C3E-4633-AFA6-C4A13E02CBDA}"/>
              </a:ext>
            </a:extLst>
          </p:cNvPr>
          <p:cNvSpPr>
            <a:spLocks noGrp="1"/>
          </p:cNvSpPr>
          <p:nvPr>
            <p:ph type="body" sz="quarter" idx="10"/>
          </p:nvPr>
        </p:nvSpPr>
        <p:spPr>
          <a:xfrm>
            <a:off x="506624" y="2150403"/>
            <a:ext cx="3532237" cy="619144"/>
          </a:xfrm>
        </p:spPr>
        <p:txBody>
          <a:bodyPr/>
          <a:lstStyle/>
          <a:p>
            <a:pPr algn="ctr"/>
            <a:r>
              <a:rPr lang="en-US"/>
              <a:t>.NET Standard 2.0</a:t>
            </a:r>
          </a:p>
        </p:txBody>
      </p:sp>
      <p:sp>
        <p:nvSpPr>
          <p:cNvPr id="4" name="Text Placeholder 3">
            <a:extLst>
              <a:ext uri="{FF2B5EF4-FFF2-40B4-BE49-F238E27FC236}">
                <a16:creationId xmlns:a16="http://schemas.microsoft.com/office/drawing/2014/main" id="{36F0A893-1BFB-47BE-8459-BA9D9CF2F787}"/>
              </a:ext>
            </a:extLst>
          </p:cNvPr>
          <p:cNvSpPr>
            <a:spLocks noGrp="1"/>
          </p:cNvSpPr>
          <p:nvPr>
            <p:ph type="body" sz="quarter" idx="11"/>
          </p:nvPr>
        </p:nvSpPr>
        <p:spPr>
          <a:xfrm>
            <a:off x="8134555" y="2150403"/>
            <a:ext cx="3525915" cy="619144"/>
          </a:xfrm>
        </p:spPr>
        <p:txBody>
          <a:bodyPr/>
          <a:lstStyle/>
          <a:p>
            <a:pPr algn="ctr"/>
            <a:r>
              <a:rPr lang="en-US"/>
              <a:t>Visual Studio Tools</a:t>
            </a:r>
          </a:p>
        </p:txBody>
      </p:sp>
      <p:sp>
        <p:nvSpPr>
          <p:cNvPr id="5" name="Text Placeholder 2">
            <a:extLst>
              <a:ext uri="{FF2B5EF4-FFF2-40B4-BE49-F238E27FC236}">
                <a16:creationId xmlns:a16="http://schemas.microsoft.com/office/drawing/2014/main" id="{2A0B4D9D-EFBC-4E9E-BC07-62D9CA9E46E7}"/>
              </a:ext>
            </a:extLst>
          </p:cNvPr>
          <p:cNvSpPr txBox="1">
            <a:spLocks/>
          </p:cNvSpPr>
          <p:nvPr/>
        </p:nvSpPr>
        <p:spPr>
          <a:xfrm>
            <a:off x="4314271" y="2150403"/>
            <a:ext cx="3538554" cy="619144"/>
          </a:xfrm>
          <a:prstGeom prst="rect">
            <a:avLst/>
          </a:prstGeom>
        </p:spPr>
        <p:txBody>
          <a:bodyPr vert="horz" wrap="square" lIns="146304" tIns="91440" rIns="146304" bIns="91440" rtlCol="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sz="3137" kern="1200" spc="0" baseline="0">
                <a:gradFill>
                  <a:gsLst>
                    <a:gs pos="1250">
                      <a:schemeClr val="tx1"/>
                    </a:gs>
                    <a:gs pos="100000">
                      <a:schemeClr val="tx1"/>
                    </a:gs>
                  </a:gsLst>
                  <a:lin ang="5400000" scaled="0"/>
                </a:gradFill>
                <a:latin typeface="+mj-lt"/>
                <a:ea typeface="+mn-ea"/>
                <a:cs typeface="+mn-cs"/>
              </a:defRPr>
            </a:lvl1pPr>
            <a:lvl2pPr marL="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2pPr>
            <a:lvl3pPr marL="227209"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1"/>
                    </a:gs>
                    <a:gs pos="100000">
                      <a:schemeClr val="tx1"/>
                    </a:gs>
                  </a:gsLst>
                  <a:lin ang="5400000" scaled="0"/>
                </a:gradFill>
                <a:latin typeface="+mn-lt"/>
                <a:ea typeface="+mn-ea"/>
                <a:cs typeface="+mn-cs"/>
              </a:defRPr>
            </a:lvl3pPr>
            <a:lvl4pPr marL="451306"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4pPr>
            <a:lvl5pPr marL="672290" marR="0" indent="0" algn="l" defTabSz="914367"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ctr" defTabSz="914367" rtl="0" eaLnBrk="1" fontAlgn="auto" latinLnBrk="0" hangingPunct="1">
              <a:lnSpc>
                <a:spcPct val="90000"/>
              </a:lnSpc>
              <a:spcBef>
                <a:spcPts val="1200"/>
              </a:spcBef>
              <a:spcAft>
                <a:spcPts val="0"/>
              </a:spcAft>
              <a:buClr>
                <a:srgbClr val="505050"/>
              </a:buClr>
              <a:buSzPct val="90000"/>
              <a:buFont typeface="Wingdings" pitchFamily="2" charset="2"/>
              <a:buNone/>
              <a:tabLst/>
              <a:defRPr/>
            </a:pPr>
            <a:r>
              <a:rPr kumimoji="0" lang="en-US" sz="3137" b="0" i="0" u="none" strike="noStrike" kern="1200" cap="none" spc="0" normalizeH="0" baseline="0" noProof="0">
                <a:ln>
                  <a:noFill/>
                </a:ln>
                <a:gradFill>
                  <a:gsLst>
                    <a:gs pos="1250">
                      <a:srgbClr val="505050"/>
                    </a:gs>
                    <a:gs pos="100000">
                      <a:srgbClr val="505050"/>
                    </a:gs>
                  </a:gsLst>
                  <a:lin ang="5400000" scaled="0"/>
                </a:gradFill>
                <a:effectLst/>
                <a:uLnTx/>
                <a:uFillTx/>
                <a:latin typeface="Segoe UI Light"/>
                <a:ea typeface="+mn-ea"/>
                <a:cs typeface="+mn-cs"/>
              </a:rPr>
              <a:t>Performance</a:t>
            </a:r>
          </a:p>
        </p:txBody>
      </p:sp>
      <p:pic>
        <p:nvPicPr>
          <p:cNvPr id="7" name="Graphic 6" descr="Rocket">
            <a:extLst>
              <a:ext uri="{FF2B5EF4-FFF2-40B4-BE49-F238E27FC236}">
                <a16:creationId xmlns:a16="http://schemas.microsoft.com/office/drawing/2014/main" id="{D9C86878-4014-42C3-B77B-383B7A37E49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26348" y="1212913"/>
            <a:ext cx="914400" cy="914400"/>
          </a:xfrm>
          <a:prstGeom prst="rect">
            <a:avLst/>
          </a:prstGeom>
        </p:spPr>
      </p:pic>
      <p:pic>
        <p:nvPicPr>
          <p:cNvPr id="14" name="Picture 13">
            <a:extLst>
              <a:ext uri="{FF2B5EF4-FFF2-40B4-BE49-F238E27FC236}">
                <a16:creationId xmlns:a16="http://schemas.microsoft.com/office/drawing/2014/main" id="{33001CDB-837D-4F93-AF9C-C162AA28EDB7}"/>
              </a:ext>
            </a:extLst>
          </p:cNvPr>
          <p:cNvPicPr>
            <a:picLocks noChangeAspect="1" noChangeArrowheads="1"/>
          </p:cNvPicPr>
          <p:nvPr/>
        </p:nvPicPr>
        <p:blipFill rotWithShape="1">
          <a:blip r:embed="rId5" cstate="print">
            <a:biLevel thresh="75000"/>
            <a:extLst>
              <a:ext uri="{28A0092B-C50C-407E-A947-70E740481C1C}">
                <a14:useLocalDpi xmlns:a14="http://schemas.microsoft.com/office/drawing/2010/main" val="0"/>
              </a:ext>
            </a:extLst>
          </a:blip>
          <a:srcRect l="25414" r="11806"/>
          <a:stretch/>
        </p:blipFill>
        <p:spPr bwMode="auto">
          <a:xfrm>
            <a:off x="9675537" y="1082594"/>
            <a:ext cx="652958" cy="1174391"/>
          </a:xfrm>
          <a:prstGeom prst="rect">
            <a:avLst/>
          </a:prstGeom>
          <a:noFill/>
          <a:ln>
            <a:noFill/>
          </a:ln>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BB696C07-6A4C-48E4-A946-188784FF5DA7}"/>
              </a:ext>
            </a:extLst>
          </p:cNvPr>
          <p:cNvGrpSpPr/>
          <p:nvPr/>
        </p:nvGrpSpPr>
        <p:grpSpPr>
          <a:xfrm>
            <a:off x="1582745" y="1218845"/>
            <a:ext cx="1142611" cy="914400"/>
            <a:chOff x="1309864" y="1236003"/>
            <a:chExt cx="1142611" cy="914400"/>
          </a:xfrm>
        </p:grpSpPr>
        <p:pic>
          <p:nvPicPr>
            <p:cNvPr id="9" name="Graphic 8" descr="Gears">
              <a:extLst>
                <a:ext uri="{FF2B5EF4-FFF2-40B4-BE49-F238E27FC236}">
                  <a16:creationId xmlns:a16="http://schemas.microsoft.com/office/drawing/2014/main" id="{E4F686DB-C9A4-4337-843F-1CB72228F585}"/>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538075" y="1236003"/>
              <a:ext cx="914400" cy="914400"/>
            </a:xfrm>
            <a:prstGeom prst="rect">
              <a:avLst/>
            </a:prstGeom>
          </p:spPr>
        </p:pic>
        <p:sp>
          <p:nvSpPr>
            <p:cNvPr id="15" name="TextBox 14">
              <a:extLst>
                <a:ext uri="{FF2B5EF4-FFF2-40B4-BE49-F238E27FC236}">
                  <a16:creationId xmlns:a16="http://schemas.microsoft.com/office/drawing/2014/main" id="{F1147C1A-571C-4793-ABE5-E6960E7E4DD8}"/>
                </a:ext>
              </a:extLst>
            </p:cNvPr>
            <p:cNvSpPr txBox="1"/>
            <p:nvPr/>
          </p:nvSpPr>
          <p:spPr>
            <a:xfrm>
              <a:off x="1309864" y="1285667"/>
              <a:ext cx="746038" cy="544765"/>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800" b="1" i="0" u="none" strike="noStrike" kern="1200" cap="none" spc="0" normalizeH="0" baseline="0" noProof="0" dirty="0">
                  <a:ln>
                    <a:noFill/>
                  </a:ln>
                  <a:solidFill>
                    <a:srgbClr val="505050">
                      <a:lumMod val="50000"/>
                    </a:srgbClr>
                  </a:solidFill>
                  <a:effectLst/>
                  <a:uLnTx/>
                  <a:uFillTx/>
                  <a:latin typeface="Segoe UI"/>
                  <a:ea typeface="+mn-ea"/>
                  <a:cs typeface="+mn-cs"/>
                </a:rPr>
                <a:t>API</a:t>
              </a:r>
            </a:p>
          </p:txBody>
        </p:sp>
      </p:grpSp>
      <p:sp>
        <p:nvSpPr>
          <p:cNvPr id="22" name="Rectangle 21">
            <a:extLst>
              <a:ext uri="{FF2B5EF4-FFF2-40B4-BE49-F238E27FC236}">
                <a16:creationId xmlns:a16="http://schemas.microsoft.com/office/drawing/2014/main" id="{F1225674-862F-4BDE-95BB-D50E434BB1E2}"/>
              </a:ext>
            </a:extLst>
          </p:cNvPr>
          <p:cNvSpPr/>
          <p:nvPr/>
        </p:nvSpPr>
        <p:spPr bwMode="auto">
          <a:xfrm>
            <a:off x="803189" y="2940908"/>
            <a:ext cx="3015049" cy="316333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mn-cs"/>
              </a:rPr>
              <a:t>Expanded API surface area allows much more of your code and binaries to be shared across all .NET runtimes and workloads</a:t>
            </a:r>
            <a:endParaRPr kumimoji="0" lang="en-US" sz="24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23" name="Rectangle 22">
            <a:extLst>
              <a:ext uri="{FF2B5EF4-FFF2-40B4-BE49-F238E27FC236}">
                <a16:creationId xmlns:a16="http://schemas.microsoft.com/office/drawing/2014/main" id="{AE571B78-A379-4140-BBB4-023FE5835402}"/>
              </a:ext>
            </a:extLst>
          </p:cNvPr>
          <p:cNvSpPr/>
          <p:nvPr/>
        </p:nvSpPr>
        <p:spPr bwMode="auto">
          <a:xfrm>
            <a:off x="4589635" y="2940908"/>
            <a:ext cx="3015049" cy="316333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mn-cs"/>
              </a:rPr>
              <a:t>.NET Core 2.0 is the fastest version of .NET ever</a:t>
            </a:r>
            <a:endParaRPr kumimoji="0" lang="en-US" sz="24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24" name="Rectangle 23">
            <a:extLst>
              <a:ext uri="{FF2B5EF4-FFF2-40B4-BE49-F238E27FC236}">
                <a16:creationId xmlns:a16="http://schemas.microsoft.com/office/drawing/2014/main" id="{BA0B46C6-99A3-48D5-BAF8-012B78A5619A}"/>
              </a:ext>
            </a:extLst>
          </p:cNvPr>
          <p:cNvSpPr/>
          <p:nvPr/>
        </p:nvSpPr>
        <p:spPr bwMode="auto">
          <a:xfrm>
            <a:off x="8386827" y="2940908"/>
            <a:ext cx="3015049" cy="316333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FFFFFF"/>
                </a:solidFill>
                <a:effectLst/>
                <a:uLnTx/>
                <a:uFillTx/>
                <a:latin typeface="Segoe UI"/>
                <a:ea typeface="+mn-ea"/>
                <a:cs typeface="+mn-cs"/>
              </a:rPr>
              <a:t>Visual Studio and Visual Studio for Mac latest updates fully support .NET Core 2.0</a:t>
            </a:r>
          </a:p>
        </p:txBody>
      </p:sp>
    </p:spTree>
    <p:extLst>
      <p:ext uri="{BB962C8B-B14F-4D97-AF65-F5344CB8AC3E}">
        <p14:creationId xmlns:p14="http://schemas.microsoft.com/office/powerpoint/2010/main" val="169269932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4148AE-22F2-430C-AC4D-A467BDA1C3C4}"/>
              </a:ext>
            </a:extLst>
          </p:cNvPr>
          <p:cNvSpPr txBox="1"/>
          <p:nvPr/>
        </p:nvSpPr>
        <p:spPr>
          <a:xfrm>
            <a:off x="2641600" y="1533236"/>
            <a:ext cx="7620000" cy="3605602"/>
          </a:xfrm>
          <a:prstGeom prst="rect">
            <a:avLst/>
          </a:prstGeom>
          <a:noFill/>
        </p:spPr>
        <p:txBody>
          <a:bodyPr wrap="square" lIns="182880" tIns="146304" rIns="182880" bIns="146304" rtlCol="0">
            <a:spAutoFit/>
          </a:bodyPr>
          <a:lstStyle/>
          <a:p>
            <a:pPr>
              <a:lnSpc>
                <a:spcPct val="90000"/>
              </a:lnSpc>
              <a:spcAft>
                <a:spcPts val="600"/>
              </a:spcAft>
            </a:pPr>
            <a:r>
              <a:rPr lang="en-US" sz="23900">
                <a:solidFill>
                  <a:schemeClr val="bg1"/>
                </a:solidFill>
                <a:latin typeface="Segoe UI" panose="020B0502040204020203" pitchFamily="34" charset="0"/>
                <a:cs typeface="Segoe UI" panose="020B0502040204020203" pitchFamily="34" charset="0"/>
              </a:rPr>
              <a:t>.NET</a:t>
            </a:r>
          </a:p>
        </p:txBody>
      </p:sp>
    </p:spTree>
    <p:extLst>
      <p:ext uri="{BB962C8B-B14F-4D97-AF65-F5344CB8AC3E}">
        <p14:creationId xmlns:p14="http://schemas.microsoft.com/office/powerpoint/2010/main" val="387160896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1D9B32-6EE9-480A-A7A5-34172ACD8240}"/>
              </a:ext>
            </a:extLst>
          </p:cNvPr>
          <p:cNvSpPr txBox="1"/>
          <p:nvPr/>
        </p:nvSpPr>
        <p:spPr>
          <a:xfrm>
            <a:off x="1785257" y="986971"/>
            <a:ext cx="8650514" cy="1791260"/>
          </a:xfrm>
          <a:prstGeom prst="rect">
            <a:avLst/>
          </a:prstGeom>
          <a:noFill/>
        </p:spPr>
        <p:txBody>
          <a:bodyPr wrap="square" lIns="182880" tIns="146304" rIns="182880" bIns="146304" rtlCol="0">
            <a:spAutoFit/>
          </a:bodyPr>
          <a:lstStyle/>
          <a:p>
            <a:pPr algn="ctr">
              <a:lnSpc>
                <a:spcPct val="90000"/>
              </a:lnSpc>
              <a:spcAft>
                <a:spcPts val="600"/>
              </a:spcAft>
            </a:pPr>
            <a:r>
              <a:rPr lang="en-US" sz="5400" dirty="0">
                <a:solidFill>
                  <a:schemeClr val="bg1"/>
                </a:solidFill>
              </a:rPr>
              <a:t>.NET Core 2.0 Released Aug. 14</a:t>
            </a:r>
          </a:p>
        </p:txBody>
      </p:sp>
      <p:sp>
        <p:nvSpPr>
          <p:cNvPr id="3" name="TextBox 2">
            <a:extLst>
              <a:ext uri="{FF2B5EF4-FFF2-40B4-BE49-F238E27FC236}">
                <a16:creationId xmlns:a16="http://schemas.microsoft.com/office/drawing/2014/main" id="{19AAD19A-07E9-4260-B2B1-9FA94B5A6BB9}"/>
              </a:ext>
            </a:extLst>
          </p:cNvPr>
          <p:cNvSpPr txBox="1"/>
          <p:nvPr/>
        </p:nvSpPr>
        <p:spPr>
          <a:xfrm>
            <a:off x="1785257" y="3193142"/>
            <a:ext cx="8650513" cy="1612749"/>
          </a:xfrm>
          <a:prstGeom prst="rect">
            <a:avLst/>
          </a:prstGeom>
          <a:noFill/>
        </p:spPr>
        <p:txBody>
          <a:bodyPr wrap="square" lIns="182880" tIns="146304" rIns="182880" bIns="146304" rtlCol="0">
            <a:spAutoFit/>
          </a:bodyPr>
          <a:lstStyle/>
          <a:p>
            <a:pPr algn="ctr">
              <a:lnSpc>
                <a:spcPct val="90000"/>
              </a:lnSpc>
              <a:spcAft>
                <a:spcPts val="600"/>
              </a:spcAft>
            </a:pPr>
            <a:r>
              <a:rPr lang="en-US" sz="2800" dirty="0">
                <a:solidFill>
                  <a:schemeClr val="bg1"/>
                </a:solidFill>
              </a:rPr>
              <a:t>Download: </a:t>
            </a:r>
            <a:r>
              <a:rPr lang="en-US" sz="2800" dirty="0">
                <a:solidFill>
                  <a:schemeClr val="bg1"/>
                </a:solidFill>
                <a:hlinkClick r:id="rId3"/>
              </a:rPr>
              <a:t>www.dot.net/core</a:t>
            </a:r>
            <a:endParaRPr lang="en-US" sz="2800" dirty="0">
              <a:solidFill>
                <a:schemeClr val="bg1"/>
              </a:solidFill>
            </a:endParaRPr>
          </a:p>
          <a:p>
            <a:pPr algn="ctr">
              <a:lnSpc>
                <a:spcPct val="90000"/>
              </a:lnSpc>
              <a:spcAft>
                <a:spcPts val="600"/>
              </a:spcAft>
            </a:pPr>
            <a:r>
              <a:rPr lang="en-US" sz="2800" dirty="0">
                <a:solidFill>
                  <a:schemeClr val="bg1"/>
                </a:solidFill>
              </a:rPr>
              <a:t>Announcement: </a:t>
            </a:r>
            <a:r>
              <a:rPr lang="en-US" sz="2800" dirty="0">
                <a:solidFill>
                  <a:schemeClr val="bg1"/>
                </a:solidFill>
                <a:hlinkClick r:id="rId4"/>
              </a:rPr>
              <a:t>aka.ms/dotnetcore2announce</a:t>
            </a:r>
            <a:endParaRPr lang="en-US" sz="2800" dirty="0">
              <a:solidFill>
                <a:schemeClr val="bg1"/>
              </a:solidFill>
            </a:endParaRPr>
          </a:p>
          <a:p>
            <a:pPr algn="ctr">
              <a:lnSpc>
                <a:spcPct val="90000"/>
              </a:lnSpc>
              <a:spcAft>
                <a:spcPts val="600"/>
              </a:spcAft>
            </a:pPr>
            <a:r>
              <a:rPr lang="en-US" sz="2800" dirty="0">
                <a:solidFill>
                  <a:schemeClr val="bg1"/>
                </a:solidFill>
              </a:rPr>
              <a:t>Launch video: </a:t>
            </a:r>
            <a:r>
              <a:rPr lang="en-US" sz="2800" dirty="0">
                <a:solidFill>
                  <a:schemeClr val="bg1"/>
                </a:solidFill>
                <a:hlinkClick r:id="rId5"/>
              </a:rPr>
              <a:t>aka.ms/dotnetcore2launchvideo</a:t>
            </a:r>
            <a:r>
              <a:rPr lang="en-US" sz="2800" dirty="0">
                <a:solidFill>
                  <a:schemeClr val="bg1"/>
                </a:solidFill>
              </a:rPr>
              <a:t> </a:t>
            </a:r>
          </a:p>
        </p:txBody>
      </p:sp>
      <p:sp>
        <p:nvSpPr>
          <p:cNvPr id="4" name="TextBox 3">
            <a:extLst>
              <a:ext uri="{FF2B5EF4-FFF2-40B4-BE49-F238E27FC236}">
                <a16:creationId xmlns:a16="http://schemas.microsoft.com/office/drawing/2014/main" id="{FBC24228-BB28-4D4A-8410-6C6C1DBA8D76}"/>
              </a:ext>
            </a:extLst>
          </p:cNvPr>
          <p:cNvSpPr txBox="1"/>
          <p:nvPr/>
        </p:nvSpPr>
        <p:spPr>
          <a:xfrm>
            <a:off x="1638794" y="5220802"/>
            <a:ext cx="8906493" cy="1292662"/>
          </a:xfrm>
          <a:prstGeom prst="rect">
            <a:avLst/>
          </a:prstGeom>
          <a:noFill/>
        </p:spPr>
        <p:txBody>
          <a:bodyPr wrap="square" lIns="182880" tIns="146304" rIns="182880" bIns="146304" rtlCol="0">
            <a:spAutoFit/>
          </a:bodyPr>
          <a:lstStyle/>
          <a:p>
            <a:pPr algn="ctr">
              <a:lnSpc>
                <a:spcPct val="90000"/>
              </a:lnSpc>
              <a:spcAft>
                <a:spcPts val="600"/>
              </a:spcAft>
            </a:pPr>
            <a:r>
              <a:rPr lang="en-US" sz="7200" dirty="0">
                <a:solidFill>
                  <a:schemeClr val="bg1"/>
                </a:solidFill>
              </a:rPr>
              <a:t>GO!!!!!!!!!!!!!!</a:t>
            </a:r>
          </a:p>
        </p:txBody>
      </p:sp>
    </p:spTree>
    <p:extLst>
      <p:ext uri="{BB962C8B-B14F-4D97-AF65-F5344CB8AC3E}">
        <p14:creationId xmlns:p14="http://schemas.microsoft.com/office/powerpoint/2010/main" val="101176353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41D9B32-6EE9-480A-A7A5-34172ACD8240}"/>
              </a:ext>
            </a:extLst>
          </p:cNvPr>
          <p:cNvSpPr txBox="1"/>
          <p:nvPr/>
        </p:nvSpPr>
        <p:spPr>
          <a:xfrm>
            <a:off x="1673761" y="1058223"/>
            <a:ext cx="8650514" cy="2200602"/>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Segoe UI"/>
                <a:ea typeface="+mn-ea"/>
                <a:cs typeface="+mn-cs"/>
              </a:rPr>
              <a:t>Visual Studio 2017 Version 15.3</a:t>
            </a:r>
            <a:br>
              <a:rPr kumimoji="0" lang="en-US" sz="4400" b="0" i="0" u="none" strike="noStrike" kern="1200" cap="none" spc="0" normalizeH="0" baseline="0" noProof="0" dirty="0">
                <a:ln>
                  <a:noFill/>
                </a:ln>
                <a:solidFill>
                  <a:srgbClr val="FFFFFF"/>
                </a:solidFill>
                <a:effectLst/>
                <a:uLnTx/>
                <a:uFillTx/>
                <a:latin typeface="Segoe UI"/>
                <a:ea typeface="+mn-ea"/>
                <a:cs typeface="+mn-cs"/>
              </a:rPr>
            </a:br>
            <a:r>
              <a:rPr kumimoji="0" lang="en-US" sz="4400" b="0" i="0" u="none" strike="noStrike" kern="1200" cap="none" spc="0" normalizeH="0" baseline="0" noProof="0" dirty="0">
                <a:ln>
                  <a:noFill/>
                </a:ln>
                <a:solidFill>
                  <a:srgbClr val="FFFFFF"/>
                </a:solidFill>
                <a:effectLst/>
                <a:uLnTx/>
                <a:uFillTx/>
                <a:latin typeface="Segoe UI"/>
                <a:ea typeface="+mn-ea"/>
                <a:cs typeface="+mn-cs"/>
              </a:rPr>
              <a:t>&amp;</a:t>
            </a:r>
          </a:p>
          <a:p>
            <a:pPr marL="0" marR="0" lvl="0" indent="0" algn="ctr" defTabSz="914400" rtl="0" eaLnBrk="1" fontAlgn="auto" latinLnBrk="0" hangingPunct="1">
              <a:lnSpc>
                <a:spcPct val="90000"/>
              </a:lnSpc>
              <a:spcBef>
                <a:spcPts val="0"/>
              </a:spcBef>
              <a:spcAft>
                <a:spcPts val="600"/>
              </a:spcAft>
              <a:buClrTx/>
              <a:buSzTx/>
              <a:buFontTx/>
              <a:buNone/>
              <a:tabLst/>
              <a:defRPr/>
            </a:pPr>
            <a:r>
              <a:rPr lang="en-US" sz="4400" dirty="0">
                <a:solidFill>
                  <a:srgbClr val="FFFFFF"/>
                </a:solidFill>
                <a:latin typeface="Segoe UI"/>
              </a:rPr>
              <a:t>Visual Studio for Mac 7.1</a:t>
            </a:r>
            <a:endParaRPr kumimoji="0" lang="en-US" sz="54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3" name="TextBox 2">
            <a:extLst>
              <a:ext uri="{FF2B5EF4-FFF2-40B4-BE49-F238E27FC236}">
                <a16:creationId xmlns:a16="http://schemas.microsoft.com/office/drawing/2014/main" id="{19AAD19A-07E9-4260-B2B1-9FA94B5A6BB9}"/>
              </a:ext>
            </a:extLst>
          </p:cNvPr>
          <p:cNvSpPr txBox="1"/>
          <p:nvPr/>
        </p:nvSpPr>
        <p:spPr>
          <a:xfrm>
            <a:off x="2598057" y="4273796"/>
            <a:ext cx="6516914" cy="2111347"/>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a:ea typeface="+mn-ea"/>
                <a:cs typeface="+mn-cs"/>
              </a:rPr>
              <a:t>Download today!</a:t>
            </a:r>
          </a:p>
          <a:p>
            <a:pPr marL="0" marR="0" lvl="0" indent="0" algn="ctr" defTabSz="914400" rtl="0" eaLnBrk="1" fontAlgn="auto" latinLnBrk="0" hangingPunct="1">
              <a:lnSpc>
                <a:spcPct val="90000"/>
              </a:lnSpc>
              <a:spcBef>
                <a:spcPts val="0"/>
              </a:spcBef>
              <a:spcAft>
                <a:spcPts val="600"/>
              </a:spcAft>
              <a:buClrTx/>
              <a:buSzTx/>
              <a:buFontTx/>
              <a:buNone/>
              <a:tabLst/>
              <a:defRPr/>
            </a:pPr>
            <a:r>
              <a:rPr kumimoji="0" lang="en-US" sz="4000" b="0" i="0" u="none" strike="noStrike" kern="1200" cap="none" spc="0" normalizeH="0" baseline="0" noProof="0" dirty="0">
                <a:ln>
                  <a:noFill/>
                </a:ln>
                <a:solidFill>
                  <a:srgbClr val="FFFFFF"/>
                </a:solidFill>
                <a:effectLst/>
                <a:uLnTx/>
                <a:uFillTx/>
                <a:latin typeface="Segoe UI"/>
                <a:ea typeface="+mn-ea"/>
                <a:cs typeface="+mn-cs"/>
                <a:hlinkClick r:id="rId3"/>
              </a:rPr>
              <a:t>www.visualstudio.com</a:t>
            </a:r>
            <a:endParaRPr kumimoji="0" lang="en-US" sz="40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ctr" defTabSz="914400" rtl="0" eaLnBrk="1" fontAlgn="auto" latinLnBrk="0" hangingPunct="1">
              <a:lnSpc>
                <a:spcPct val="90000"/>
              </a:lnSpc>
              <a:spcBef>
                <a:spcPts val="0"/>
              </a:spcBef>
              <a:spcAft>
                <a:spcPts val="600"/>
              </a:spcAft>
              <a:buClrTx/>
              <a:buSzTx/>
              <a:buFontTx/>
              <a:buNone/>
              <a:tabLst/>
              <a:defRPr/>
            </a:pPr>
            <a:endParaRPr kumimoji="0" lang="en-US" sz="4000" b="0" i="0" u="none" strike="noStrike" kern="1200" cap="none" spc="0" normalizeH="0" baseline="0" noProof="0" dirty="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44351792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7" name="Pentagon 16"/>
          <p:cNvSpPr/>
          <p:nvPr/>
        </p:nvSpPr>
        <p:spPr bwMode="auto">
          <a:xfrm>
            <a:off x="757509" y="4587657"/>
            <a:ext cx="4354324" cy="1477515"/>
          </a:xfrm>
          <a:prstGeom prst="homePlate">
            <a:avLst>
              <a:gd name="adj" fmla="val 19347"/>
            </a:avLst>
          </a:prstGeom>
          <a:solidFill>
            <a:schemeClr val="tx2">
              <a:lumMod val="50000"/>
              <a:alpha val="50000"/>
            </a:schemeClr>
          </a:solidFill>
          <a:ln w="9525" cap="flat" cmpd="sng" algn="ctr">
            <a:noFill/>
            <a:prstDash val="solid"/>
            <a:headEnd type="none" w="med" len="med"/>
            <a:tailEnd type="none" w="med" len="med"/>
          </a:ln>
          <a:effectLst/>
        </p:spPr>
        <p:txBody>
          <a:bodyPr rot="0" spcFirstLastPara="0" vertOverflow="overflow" horzOverflow="overflow" vert="horz" wrap="square" lIns="179081" tIns="143265" rIns="179081" bIns="143265" numCol="1" spcCol="0" rtlCol="0" fromWordArt="0" anchor="ctr" anchorCtr="0" forceAA="0" compatLnSpc="1">
            <a:prstTxWarp prst="textNoShape">
              <a:avLst/>
            </a:prstTxWarp>
            <a:noAutofit/>
          </a:bodyPr>
          <a:lstStyle/>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1961" b="1" i="0" u="none" strike="noStrike" kern="0" cap="none" spc="0" normalizeH="0" baseline="0" noProof="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t>MODERN DEVICE EXPERIENCES</a:t>
            </a:r>
            <a:endParaRPr kumimoji="0" lang="en-US" sz="1961" b="1" i="0" u="none" strike="noStrike" kern="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a:p>
            <a:pPr marL="0" marR="0" lvl="0" indent="0" algn="ctr" defTabSz="913097" rtl="0" eaLnBrk="1" fontAlgn="base" latinLnBrk="0" hangingPunct="1">
              <a:lnSpc>
                <a:spcPct val="90000"/>
              </a:lnSpc>
              <a:spcBef>
                <a:spcPct val="0"/>
              </a:spcBef>
              <a:spcAft>
                <a:spcPct val="0"/>
              </a:spcAft>
              <a:buClrTx/>
              <a:buSzTx/>
              <a:buFontTx/>
              <a:buNone/>
              <a:tabLst/>
              <a:defRPr/>
            </a:pPr>
            <a:endParaRPr kumimoji="0" lang="en-US" sz="784" b="1" i="0" u="none" strike="noStrike" kern="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1961" b="1" i="0" u="none" strike="noStrike" kern="0" cap="none" spc="0" normalizeH="0" baseline="0" noProof="0">
                <a:ln>
                  <a:noFill/>
                </a:ln>
                <a:solidFill>
                  <a:srgbClr val="FFFFFF"/>
                </a:solidFill>
                <a:effectLst/>
                <a:uLnTx/>
                <a:uFillTx/>
                <a:latin typeface="Segoe UI Light"/>
                <a:ea typeface="Segoe UI" pitchFamily="34" charset="0"/>
                <a:cs typeface="Segoe UI Semibold" panose="020B0702040204020203" pitchFamily="34" charset="0"/>
              </a:rPr>
              <a:t>Only </a:t>
            </a:r>
            <a:r>
              <a:rPr kumimoji="0" lang="en-US" sz="1961" b="1" i="0" u="none" strike="noStrike" kern="0" cap="none" spc="0" normalizeH="0" baseline="0" noProof="0" dirty="0">
                <a:ln>
                  <a:noFill/>
                </a:ln>
                <a:solidFill>
                  <a:srgbClr val="FFFFFF"/>
                </a:solidFill>
                <a:effectLst/>
                <a:uLnTx/>
                <a:uFillTx/>
                <a:latin typeface="Segoe UI Light"/>
                <a:ea typeface="Segoe UI" pitchFamily="34" charset="0"/>
                <a:cs typeface="Segoe UI Semibold" panose="020B0702040204020203" pitchFamily="34" charset="0"/>
              </a:rPr>
              <a:t>platform providing native, cross-plat </a:t>
            </a:r>
            <a:r>
              <a:rPr kumimoji="0" lang="en-US" sz="1961" b="1" i="0" u="none" strike="noStrike" kern="0" cap="none" spc="0" normalizeH="0" baseline="0" noProof="0">
                <a:ln>
                  <a:noFill/>
                </a:ln>
                <a:solidFill>
                  <a:srgbClr val="FFFFFF"/>
                </a:solidFill>
                <a:effectLst/>
                <a:uLnTx/>
                <a:uFillTx/>
                <a:latin typeface="Segoe UI Light"/>
                <a:ea typeface="Segoe UI" pitchFamily="34" charset="0"/>
                <a:cs typeface="Segoe UI Semibold" panose="020B0702040204020203" pitchFamily="34" charset="0"/>
              </a:rPr>
              <a:t>experiences</a:t>
            </a:r>
            <a:endParaRPr kumimoji="0" lang="en-US" sz="1961" b="1" i="0" u="none" strike="noStrike" kern="0" cap="none" spc="0" normalizeH="0" baseline="0" noProof="0" dirty="0">
              <a:ln>
                <a:noFill/>
              </a:ln>
              <a:solidFill>
                <a:srgbClr val="FFFFFF"/>
              </a:solidFill>
              <a:effectLst/>
              <a:uLnTx/>
              <a:uFillTx/>
              <a:latin typeface="Segoe UI Light"/>
              <a:ea typeface="Segoe UI" pitchFamily="34" charset="0"/>
              <a:cs typeface="Segoe UI Semibold" panose="020B0702040204020203" pitchFamily="34" charset="0"/>
            </a:endParaRPr>
          </a:p>
        </p:txBody>
      </p:sp>
      <p:sp>
        <p:nvSpPr>
          <p:cNvPr id="18" name="Rectangle 17"/>
          <p:cNvSpPr/>
          <p:nvPr/>
        </p:nvSpPr>
        <p:spPr bwMode="auto">
          <a:xfrm>
            <a:off x="9083773" y="1225019"/>
            <a:ext cx="2841792" cy="4837058"/>
          </a:xfrm>
          <a:prstGeom prst="rect">
            <a:avLst/>
          </a:prstGeom>
          <a:solidFill>
            <a:schemeClr val="accent1">
              <a:lumMod val="60000"/>
              <a:lumOff val="40000"/>
            </a:schemeClr>
          </a:solidFill>
          <a:ln w="9525" cap="flat" cmpd="sng" algn="ctr">
            <a:noFill/>
            <a:prstDash val="solid"/>
            <a:headEnd type="none" w="med" len="med"/>
            <a:tailEnd type="none" w="med" len="med"/>
          </a:ln>
          <a:effectLst/>
        </p:spPr>
        <p:txBody>
          <a:bodyPr rot="0" spcFirstLastPara="0" vertOverflow="overflow" horzOverflow="overflow" vert="horz" wrap="square" lIns="179081" tIns="143265" rIns="179081" bIns="143265" numCol="1" spcCol="0" rtlCol="0" fromWordArt="0" anchor="ctr" anchorCtr="0" forceAA="0" compatLnSpc="1">
            <a:prstTxWarp prst="textNoShape">
              <a:avLst/>
            </a:prstTxWarp>
            <a:noAutofit/>
          </a:bodyPr>
          <a:lstStyle/>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3137"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t>.NET</a:t>
            </a:r>
          </a:p>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3137"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t>Standard </a:t>
            </a:r>
            <a:br>
              <a:rPr kumimoji="0" lang="en-US" sz="3137"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br>
            <a:endParaRPr kumimoji="0" lang="en-US" sz="1961"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p:txBody>
      </p:sp>
      <p:sp>
        <p:nvSpPr>
          <p:cNvPr id="20" name="Chevron 19"/>
          <p:cNvSpPr/>
          <p:nvPr/>
        </p:nvSpPr>
        <p:spPr bwMode="auto">
          <a:xfrm>
            <a:off x="4889231" y="4584562"/>
            <a:ext cx="3915653" cy="1477515"/>
          </a:xfrm>
          <a:prstGeom prst="chevron">
            <a:avLst>
              <a:gd name="adj" fmla="val 21616"/>
            </a:avLst>
          </a:prstGeom>
          <a:solidFill>
            <a:schemeClr val="tx2">
              <a:lumMod val="50000"/>
              <a:alpha val="50000"/>
            </a:schemeClr>
          </a:solidFill>
          <a:ln w="9525" cap="flat" cmpd="sng" algn="ctr">
            <a:noFill/>
            <a:prstDash val="solid"/>
            <a:headEnd type="none" w="med" len="med"/>
            <a:tailEnd type="none" w="med" len="med"/>
          </a:ln>
          <a:effectLst/>
        </p:spPr>
        <p:txBody>
          <a:bodyPr rot="0" spcFirstLastPara="0" vertOverflow="overflow" horzOverflow="overflow" vert="horz" wrap="square" lIns="179081" tIns="143265" rIns="179081" bIns="143265" numCol="1" spcCol="0" rtlCol="0" fromWordArt="0" anchor="ctr" anchorCtr="0" forceAA="0" compatLnSpc="1">
            <a:prstTxWarp prst="textNoShape">
              <a:avLst/>
            </a:prstTxWarp>
            <a:noAutofit/>
          </a:bodyPr>
          <a:lstStyle/>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1961"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t>UWP</a:t>
            </a:r>
          </a:p>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1765"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t> </a:t>
            </a:r>
            <a:br>
              <a:rPr kumimoji="0" lang="en-US" sz="1372"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br>
            <a:r>
              <a:rPr kumimoji="0" lang="en-US" sz="1961"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t>mono </a:t>
            </a:r>
            <a:br>
              <a:rPr kumimoji="0" lang="en-US" sz="1961"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br>
            <a:r>
              <a:rPr kumimoji="0" lang="en-US" sz="1961"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t>(XAMARIN &amp; UNITY)</a:t>
            </a:r>
          </a:p>
        </p:txBody>
      </p:sp>
      <p:sp>
        <p:nvSpPr>
          <p:cNvPr id="21" name="Pentagon 20"/>
          <p:cNvSpPr/>
          <p:nvPr/>
        </p:nvSpPr>
        <p:spPr bwMode="auto">
          <a:xfrm>
            <a:off x="757509" y="2906337"/>
            <a:ext cx="4354324" cy="1477515"/>
          </a:xfrm>
          <a:prstGeom prst="homePlate">
            <a:avLst>
              <a:gd name="adj" fmla="val 19347"/>
            </a:avLst>
          </a:prstGeom>
          <a:solidFill>
            <a:schemeClr val="tx2">
              <a:lumMod val="50000"/>
              <a:alpha val="50000"/>
            </a:schemeClr>
          </a:solidFill>
          <a:ln w="9525" cap="flat" cmpd="sng" algn="ctr">
            <a:noFill/>
            <a:prstDash val="solid"/>
            <a:headEnd type="none" w="med" len="med"/>
            <a:tailEnd type="none" w="med" len="med"/>
          </a:ln>
          <a:effectLst/>
        </p:spPr>
        <p:txBody>
          <a:bodyPr rot="0" spcFirstLastPara="0" vertOverflow="overflow" horzOverflow="overflow" vert="horz" wrap="square" lIns="179081" tIns="143265" rIns="179081" bIns="143265" numCol="1" spcCol="0" rtlCol="0" fromWordArt="0" anchor="ctr" anchorCtr="0" forceAA="0" compatLnSpc="1">
            <a:prstTxWarp prst="textNoShape">
              <a:avLst/>
            </a:prstTxWarp>
            <a:noAutofit/>
          </a:bodyPr>
          <a:lstStyle/>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1961"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t>Modern CLOUD EXPERIENCES</a:t>
            </a:r>
          </a:p>
          <a:p>
            <a:pPr marL="0" marR="0" lvl="0" indent="0" algn="ctr" defTabSz="913097" rtl="0" eaLnBrk="1" fontAlgn="base" latinLnBrk="0" hangingPunct="1">
              <a:lnSpc>
                <a:spcPct val="90000"/>
              </a:lnSpc>
              <a:spcBef>
                <a:spcPct val="0"/>
              </a:spcBef>
              <a:spcAft>
                <a:spcPct val="0"/>
              </a:spcAft>
              <a:buClrTx/>
              <a:buSzTx/>
              <a:buFontTx/>
              <a:buNone/>
              <a:tabLst/>
              <a:defRPr/>
            </a:pPr>
            <a:endParaRPr kumimoji="0" lang="en-US" sz="784" b="1" i="0" u="none" strike="noStrike" kern="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1961" b="1" i="0" u="none" strike="noStrike" kern="0" cap="none" spc="0" normalizeH="0" baseline="0" noProof="0" dirty="0">
                <a:ln>
                  <a:noFill/>
                </a:ln>
                <a:solidFill>
                  <a:srgbClr val="FFFFFF"/>
                </a:solidFill>
                <a:effectLst/>
                <a:uLnTx/>
                <a:uFillTx/>
                <a:latin typeface="Segoe UI Light"/>
                <a:ea typeface="Segoe UI" pitchFamily="34" charset="0"/>
                <a:cs typeface="Segoe UI Semibold" panose="020B0702040204020203" pitchFamily="34" charset="0"/>
              </a:rPr>
              <a:t>OSS .NET for modular, Enterprise-ready microservices</a:t>
            </a:r>
          </a:p>
        </p:txBody>
      </p:sp>
      <p:sp>
        <p:nvSpPr>
          <p:cNvPr id="22" name="Chevron 21"/>
          <p:cNvSpPr/>
          <p:nvPr/>
        </p:nvSpPr>
        <p:spPr bwMode="auto">
          <a:xfrm>
            <a:off x="4889231" y="2906337"/>
            <a:ext cx="3915653" cy="1477515"/>
          </a:xfrm>
          <a:prstGeom prst="chevron">
            <a:avLst>
              <a:gd name="adj" fmla="val 21616"/>
            </a:avLst>
          </a:prstGeom>
          <a:solidFill>
            <a:schemeClr val="tx2">
              <a:lumMod val="50000"/>
              <a:alpha val="50000"/>
            </a:schemeClr>
          </a:solidFill>
          <a:ln w="9525" cap="flat" cmpd="sng" algn="ctr">
            <a:noFill/>
            <a:prstDash val="solid"/>
            <a:headEnd type="none" w="med" len="med"/>
            <a:tailEnd type="none" w="med" len="med"/>
          </a:ln>
          <a:effectLst/>
        </p:spPr>
        <p:txBody>
          <a:bodyPr rot="0" spcFirstLastPara="0" vertOverflow="overflow" horzOverflow="overflow" vert="horz" wrap="square" lIns="179081" tIns="143265" rIns="179081" bIns="143265" numCol="1" spcCol="0" rtlCol="0" fromWordArt="0" anchor="ctr" anchorCtr="0" forceAA="0" compatLnSpc="1">
            <a:prstTxWarp prst="textNoShape">
              <a:avLst/>
            </a:prstTxWarp>
            <a:noAutofit/>
          </a:bodyPr>
          <a:lstStyle/>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1961"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t>.NET CORE</a:t>
            </a:r>
          </a:p>
        </p:txBody>
      </p:sp>
      <p:sp>
        <p:nvSpPr>
          <p:cNvPr id="10" name="Title 1"/>
          <p:cNvSpPr txBox="1">
            <a:spLocks/>
          </p:cNvSpPr>
          <p:nvPr/>
        </p:nvSpPr>
        <p:spPr>
          <a:xfrm>
            <a:off x="263225" y="293521"/>
            <a:ext cx="11922759" cy="870026"/>
          </a:xfrm>
          <a:prstGeom prst="rect">
            <a:avLst/>
          </a:prstGeom>
        </p:spPr>
        <p:txBody>
          <a:bodyPr vert="horz" wrap="square" lIns="143428" tIns="89642" rIns="143428" bIns="89642" rtlCol="0" anchor="t">
            <a:noAutofit/>
          </a:bodyPr>
          <a:lstStyle>
            <a:lvl1pPr algn="l" defTabSz="931710" rtl="0" eaLnBrk="1" latinLnBrk="0" hangingPunct="1">
              <a:lnSpc>
                <a:spcPct val="90000"/>
              </a:lnSpc>
              <a:spcBef>
                <a:spcPct val="0"/>
              </a:spcBef>
              <a:buNone/>
              <a:defRPr lang="en-US" sz="4200" b="0" kern="1200" cap="none" spc="-102" baseline="0">
                <a:ln w="3175">
                  <a:noFill/>
                </a:ln>
                <a:solidFill>
                  <a:schemeClr val="tx1"/>
                </a:solidFill>
                <a:effectLst/>
                <a:latin typeface="+mj-lt"/>
                <a:ea typeface="+mn-ea"/>
                <a:cs typeface="Segoe UI" pitchFamily="34" charset="0"/>
              </a:defRPr>
            </a:lvl1pPr>
          </a:lstStyle>
          <a:p>
            <a:pPr marL="0" marR="0" lvl="0" indent="0" algn="l" defTabSz="913355" rtl="0" eaLnBrk="1" fontAlgn="auto" latinLnBrk="0" hangingPunct="1">
              <a:lnSpc>
                <a:spcPct val="90000"/>
              </a:lnSpc>
              <a:spcBef>
                <a:spcPct val="0"/>
              </a:spcBef>
              <a:spcAft>
                <a:spcPts val="0"/>
              </a:spcAft>
              <a:buClrTx/>
              <a:buSzTx/>
              <a:buFontTx/>
              <a:buNone/>
              <a:tabLst/>
              <a:defRPr/>
            </a:pPr>
            <a:r>
              <a:rPr kumimoji="0" lang="en-US" sz="3921" b="0" i="1" u="none" strike="noStrike" kern="1200" cap="none" spc="-100" normalizeH="0" baseline="0" noProof="0" dirty="0">
                <a:ln w="3175">
                  <a:noFill/>
                </a:ln>
                <a:solidFill>
                  <a:srgbClr val="FFFFFF"/>
                </a:solidFill>
                <a:effectLst/>
                <a:uLnTx/>
                <a:uFillTx/>
                <a:latin typeface="Segoe UI Light"/>
                <a:ea typeface="+mn-ea"/>
                <a:cs typeface="Segoe UI" pitchFamily="34" charset="0"/>
              </a:rPr>
              <a:t>.NET: Major Investment Areas</a:t>
            </a:r>
          </a:p>
        </p:txBody>
      </p:sp>
      <p:sp>
        <p:nvSpPr>
          <p:cNvPr id="9" name="Pentagon 8"/>
          <p:cNvSpPr/>
          <p:nvPr/>
        </p:nvSpPr>
        <p:spPr bwMode="auto">
          <a:xfrm>
            <a:off x="757509" y="1225018"/>
            <a:ext cx="4354324" cy="1477515"/>
          </a:xfrm>
          <a:prstGeom prst="homePlate">
            <a:avLst>
              <a:gd name="adj" fmla="val 19347"/>
            </a:avLst>
          </a:prstGeom>
          <a:solidFill>
            <a:schemeClr val="tx2">
              <a:lumMod val="50000"/>
              <a:alpha val="50000"/>
            </a:schemeClr>
          </a:solidFill>
          <a:ln w="9525" cap="flat" cmpd="sng" algn="ctr">
            <a:noFill/>
            <a:prstDash val="solid"/>
            <a:headEnd type="none" w="med" len="med"/>
            <a:tailEnd type="none" w="med" len="med"/>
          </a:ln>
          <a:effectLst/>
        </p:spPr>
        <p:txBody>
          <a:bodyPr rot="0" spcFirstLastPara="0" vertOverflow="overflow" horzOverflow="overflow" vert="horz" wrap="square" lIns="179081" tIns="143265" rIns="179081" bIns="143265" numCol="1" spcCol="0" rtlCol="0" fromWordArt="0" anchor="ctr" anchorCtr="0" forceAA="0" compatLnSpc="1">
            <a:prstTxWarp prst="textNoShape">
              <a:avLst/>
            </a:prstTxWarp>
            <a:noAutofit/>
          </a:bodyPr>
          <a:lstStyle/>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1961"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t>TRADITIONAL EXPERIENCES</a:t>
            </a:r>
          </a:p>
          <a:p>
            <a:pPr marL="0" marR="0" lvl="0" indent="0" algn="ctr" defTabSz="913097" rtl="0" eaLnBrk="1" fontAlgn="base" latinLnBrk="0" hangingPunct="1">
              <a:lnSpc>
                <a:spcPct val="90000"/>
              </a:lnSpc>
              <a:spcBef>
                <a:spcPct val="0"/>
              </a:spcBef>
              <a:spcAft>
                <a:spcPct val="0"/>
              </a:spcAft>
              <a:buClrTx/>
              <a:buSzTx/>
              <a:buFontTx/>
              <a:buNone/>
              <a:tabLst/>
              <a:defRPr/>
            </a:pPr>
            <a:endParaRPr kumimoji="0" lang="en-US" sz="784" b="1" i="0" u="none" strike="noStrike" kern="0" cap="none"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endParaRPr>
          </a:p>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1961" b="1" i="0" u="none" strike="noStrike" kern="0" cap="none" spc="0" normalizeH="0" baseline="0" noProof="0" dirty="0">
                <a:ln>
                  <a:noFill/>
                </a:ln>
                <a:solidFill>
                  <a:srgbClr val="FFFFFF"/>
                </a:solidFill>
                <a:effectLst/>
                <a:uLnTx/>
                <a:uFillTx/>
                <a:latin typeface="Segoe UI Light"/>
                <a:ea typeface="Segoe UI" pitchFamily="34" charset="0"/>
                <a:cs typeface="Segoe UI Semibold" panose="020B0702040204020203" pitchFamily="34" charset="0"/>
              </a:rPr>
              <a:t>Windows desktop and server applications</a:t>
            </a:r>
          </a:p>
        </p:txBody>
      </p:sp>
      <p:sp>
        <p:nvSpPr>
          <p:cNvPr id="11" name="Chevron 10"/>
          <p:cNvSpPr/>
          <p:nvPr/>
        </p:nvSpPr>
        <p:spPr bwMode="auto">
          <a:xfrm>
            <a:off x="4889231" y="1225018"/>
            <a:ext cx="3915653" cy="1477515"/>
          </a:xfrm>
          <a:prstGeom prst="chevron">
            <a:avLst>
              <a:gd name="adj" fmla="val 21616"/>
            </a:avLst>
          </a:prstGeom>
          <a:solidFill>
            <a:schemeClr val="tx2">
              <a:lumMod val="50000"/>
              <a:alpha val="50000"/>
            </a:schemeClr>
          </a:solidFill>
          <a:ln w="9525" cap="flat" cmpd="sng" algn="ctr">
            <a:noFill/>
            <a:prstDash val="solid"/>
            <a:headEnd type="none" w="med" len="med"/>
            <a:tailEnd type="none" w="med" len="med"/>
          </a:ln>
          <a:effectLst/>
        </p:spPr>
        <p:txBody>
          <a:bodyPr rot="0" spcFirstLastPara="0" vertOverflow="overflow" horzOverflow="overflow" vert="horz" wrap="square" lIns="179081" tIns="143265" rIns="179081" bIns="143265" numCol="1" spcCol="0" rtlCol="0" fromWordArt="0" anchor="ctr" anchorCtr="0" forceAA="0" compatLnSpc="1">
            <a:prstTxWarp prst="textNoShape">
              <a:avLst/>
            </a:prstTxWarp>
            <a:noAutofit/>
          </a:bodyPr>
          <a:lstStyle/>
          <a:p>
            <a:pPr marL="0" marR="0" lvl="0" indent="0" algn="ctr" defTabSz="913097" rtl="0" eaLnBrk="1" fontAlgn="base" latinLnBrk="0" hangingPunct="1">
              <a:lnSpc>
                <a:spcPct val="90000"/>
              </a:lnSpc>
              <a:spcBef>
                <a:spcPct val="0"/>
              </a:spcBef>
              <a:spcAft>
                <a:spcPct val="0"/>
              </a:spcAft>
              <a:buClrTx/>
              <a:buSzTx/>
              <a:buFontTx/>
              <a:buNone/>
              <a:tabLst/>
              <a:defRPr/>
            </a:pPr>
            <a:r>
              <a:rPr kumimoji="0" lang="en-US" sz="1961" b="1" i="0" u="none" strike="noStrike" kern="0" cap="all" spc="0" normalizeH="0" baseline="0" noProof="0" dirty="0">
                <a:ln>
                  <a:noFill/>
                </a:ln>
                <a:solidFill>
                  <a:srgbClr val="FFFFFF"/>
                </a:solidFill>
                <a:effectLst/>
                <a:uLnTx/>
                <a:uFillTx/>
                <a:latin typeface="Segoe UI Semibold" panose="020B0702040204020203" pitchFamily="34" charset="0"/>
                <a:ea typeface="Segoe UI" pitchFamily="34" charset="0"/>
                <a:cs typeface="Segoe UI Semibold" panose="020B0702040204020203" pitchFamily="34" charset="0"/>
              </a:rPr>
              <a:t>.NET FRAMEWORK</a:t>
            </a:r>
          </a:p>
        </p:txBody>
      </p:sp>
    </p:spTree>
    <p:extLst>
      <p:ext uri="{BB962C8B-B14F-4D97-AF65-F5344CB8AC3E}">
        <p14:creationId xmlns:p14="http://schemas.microsoft.com/office/powerpoint/2010/main" val="4072726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0" grpId="0" animBg="1"/>
      <p:bldP spid="21" grpId="0" animBg="1"/>
      <p:bldP spid="2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56" name="Title 1"/>
          <p:cNvSpPr txBox="1">
            <a:spLocks/>
          </p:cNvSpPr>
          <p:nvPr/>
        </p:nvSpPr>
        <p:spPr>
          <a:xfrm>
            <a:off x="459027" y="133676"/>
            <a:ext cx="10551559" cy="1097205"/>
          </a:xfrm>
          <a:prstGeom prst="rect">
            <a:avLst/>
          </a:prstGeom>
        </p:spPr>
        <p:txBody>
          <a:bodyPr lIns="146097" tIns="9131" rIns="146097" bIns="9131" anchor="b" anchorCtr="0"/>
          <a:lstStyle>
            <a:lvl1pPr marL="0" indent="0" algn="l" defTabSz="914367" rtl="0" eaLnBrk="1" latinLnBrk="0" hangingPunct="1">
              <a:lnSpc>
                <a:spcPct val="90000"/>
              </a:lnSpc>
              <a:spcBef>
                <a:spcPts val="0"/>
              </a:spcBef>
              <a:buNone/>
              <a:defRPr lang="en-US" sz="6000" b="0" kern="1200" cap="none" spc="-100" baseline="0">
                <a:ln w="3175">
                  <a:noFill/>
                </a:ln>
                <a:solidFill>
                  <a:schemeClr val="bg1"/>
                </a:solidFill>
                <a:effectLst/>
                <a:latin typeface="+mj-lt"/>
                <a:ea typeface="+mn-ea"/>
                <a:cs typeface="Segoe UI" pitchFamily="34" charset="0"/>
              </a:defRPr>
            </a:lvl1pPr>
          </a:lstStyle>
          <a:p>
            <a:pPr marL="0" marR="0" lvl="0" indent="0" algn="l" defTabSz="913100" rtl="0" eaLnBrk="1" fontAlgn="auto" latinLnBrk="0" hangingPunct="1">
              <a:lnSpc>
                <a:spcPct val="90000"/>
              </a:lnSpc>
              <a:spcBef>
                <a:spcPts val="0"/>
              </a:spcBef>
              <a:spcAft>
                <a:spcPts val="0"/>
              </a:spcAft>
              <a:buClrTx/>
              <a:buSzTx/>
              <a:buFontTx/>
              <a:buNone/>
              <a:tabLst/>
              <a:defRPr/>
            </a:pPr>
            <a:r>
              <a:rPr kumimoji="0" lang="en-US" sz="5294" b="0" i="0" u="none" strike="noStrike" kern="1200" cap="none" spc="-100" normalizeH="0" baseline="0" noProof="0" dirty="0">
                <a:ln w="3175">
                  <a:noFill/>
                </a:ln>
                <a:gradFill>
                  <a:gsLst>
                    <a:gs pos="0">
                      <a:srgbClr val="FFFFFF"/>
                    </a:gs>
                    <a:gs pos="100000">
                      <a:srgbClr val="FFFFFF"/>
                    </a:gs>
                  </a:gsLst>
                  <a:lin ang="5400000" scaled="1"/>
                </a:gradFill>
                <a:effectLst/>
                <a:uLnTx/>
                <a:uFillTx/>
                <a:latin typeface="Segoe UI Light"/>
                <a:ea typeface="+mn-ea"/>
                <a:cs typeface="Segoe UI" pitchFamily="34" charset="0"/>
              </a:rPr>
              <a:t>.NET Standard </a:t>
            </a:r>
            <a:r>
              <a:rPr kumimoji="0" lang="en-US" sz="5294" b="0" i="0" u="none" strike="noStrike" kern="1200" cap="none" spc="-100" normalizeH="0" baseline="0" noProof="0">
                <a:ln w="3175">
                  <a:noFill/>
                </a:ln>
                <a:gradFill>
                  <a:gsLst>
                    <a:gs pos="0">
                      <a:srgbClr val="FFFFFF"/>
                    </a:gs>
                    <a:gs pos="100000">
                      <a:srgbClr val="FFFFFF"/>
                    </a:gs>
                  </a:gsLst>
                  <a:lin ang="5400000" scaled="1"/>
                </a:gradFill>
                <a:effectLst/>
                <a:uLnTx/>
                <a:uFillTx/>
                <a:latin typeface="Segoe UI Light"/>
                <a:ea typeface="+mn-ea"/>
                <a:cs typeface="Segoe UI" pitchFamily="34" charset="0"/>
              </a:rPr>
              <a:t>brings it all </a:t>
            </a:r>
            <a:r>
              <a:rPr kumimoji="0" lang="en-US" sz="5294" b="0" i="0" u="none" strike="noStrike" kern="1200" cap="none" spc="-100" normalizeH="0" baseline="0" noProof="0" dirty="0">
                <a:ln w="3175">
                  <a:noFill/>
                </a:ln>
                <a:gradFill>
                  <a:gsLst>
                    <a:gs pos="0">
                      <a:srgbClr val="FFFFFF"/>
                    </a:gs>
                    <a:gs pos="100000">
                      <a:srgbClr val="FFFFFF"/>
                    </a:gs>
                  </a:gsLst>
                  <a:lin ang="5400000" scaled="1"/>
                </a:gradFill>
                <a:effectLst/>
                <a:uLnTx/>
                <a:uFillTx/>
                <a:latin typeface="Segoe UI Light"/>
                <a:ea typeface="+mn-ea"/>
                <a:cs typeface="Segoe UI" pitchFamily="34" charset="0"/>
              </a:rPr>
              <a:t>together</a:t>
            </a:r>
          </a:p>
        </p:txBody>
      </p:sp>
      <p:sp>
        <p:nvSpPr>
          <p:cNvPr id="9" name="Rectangle 8"/>
          <p:cNvSpPr/>
          <p:nvPr/>
        </p:nvSpPr>
        <p:spPr>
          <a:xfrm>
            <a:off x="8306569" y="2080889"/>
            <a:ext cx="3791130" cy="3446001"/>
          </a:xfrm>
          <a:prstGeom prst="rect">
            <a:avLst/>
          </a:prstGeom>
        </p:spPr>
        <p:txBody>
          <a:bodyPr wrap="square">
            <a:noAutofit/>
          </a:bodyPr>
          <a:lstStyle/>
          <a:p>
            <a:pPr marL="0" marR="0" lvl="0" indent="0" algn="l" defTabSz="913853" rtl="0" eaLnBrk="1" fontAlgn="auto" latinLnBrk="0" hangingPunct="1">
              <a:lnSpc>
                <a:spcPct val="100000"/>
              </a:lnSpc>
              <a:spcBef>
                <a:spcPts val="0"/>
              </a:spcBef>
              <a:spcAft>
                <a:spcPts val="1176"/>
              </a:spcAft>
              <a:buClrTx/>
              <a:buSzTx/>
              <a:buFontTx/>
              <a:buNone/>
              <a:tabLst/>
              <a:defRPr/>
            </a:pPr>
            <a:r>
              <a:rPr kumimoji="0" lang="en-US" sz="1961" b="0" i="0" u="none" strike="noStrike" kern="1200" cap="none" spc="0" normalizeH="0" baseline="0" noProof="0" dirty="0">
                <a:ln>
                  <a:noFill/>
                </a:ln>
                <a:solidFill>
                  <a:srgbClr val="FFFFFF"/>
                </a:solidFill>
                <a:effectLst/>
                <a:uLnTx/>
                <a:uFillTx/>
                <a:latin typeface="Segoe UI Semibold" panose="020B0702040204020203" pitchFamily="34" charset="0"/>
                <a:ea typeface="+mn-ea"/>
                <a:cs typeface="Segoe UI Semibold" panose="020B0702040204020203" pitchFamily="34" charset="0"/>
              </a:rPr>
              <a:t>.NET Standard allows sharing code, binaries and skills between .NET client, server and all of its flavors.</a:t>
            </a:r>
          </a:p>
          <a:p>
            <a:pPr marL="280121" marR="0" lvl="0" indent="-280121" algn="l" defTabSz="913853" rtl="0" eaLnBrk="1" fontAlgn="auto" latinLnBrk="0" hangingPunct="1">
              <a:lnSpc>
                <a:spcPct val="100000"/>
              </a:lnSpc>
              <a:spcBef>
                <a:spcPts val="0"/>
              </a:spcBef>
              <a:spcAft>
                <a:spcPts val="1176"/>
              </a:spcAft>
              <a:buClrTx/>
              <a:buSzTx/>
              <a:buFont typeface="Arial" panose="020B0604020202020204" pitchFamily="34" charset="0"/>
              <a:buChar char="•"/>
              <a:tabLst/>
              <a:defRPr/>
            </a:pPr>
            <a:r>
              <a:rPr kumimoji="0" lang="en-US" sz="1961" b="0" i="0" u="none" strike="noStrike" kern="1200" cap="none" spc="0" normalizeH="0" baseline="0" noProof="0" dirty="0">
                <a:ln>
                  <a:noFill/>
                </a:ln>
                <a:solidFill>
                  <a:srgbClr val="FFFFFF"/>
                </a:solidFill>
                <a:effectLst/>
                <a:uLnTx/>
                <a:uFillTx/>
                <a:latin typeface="Segoe UI"/>
                <a:ea typeface="+mn-ea"/>
                <a:cs typeface="+mn-cs"/>
              </a:rPr>
              <a:t>.NET Standard provides a specification for any platform to implement (conceptually similar to HTML)</a:t>
            </a:r>
          </a:p>
          <a:p>
            <a:pPr marL="280121" marR="0" lvl="0" indent="-280121" algn="l" defTabSz="913853" rtl="0" eaLnBrk="1" fontAlgn="auto" latinLnBrk="0" hangingPunct="1">
              <a:lnSpc>
                <a:spcPct val="100000"/>
              </a:lnSpc>
              <a:spcBef>
                <a:spcPts val="0"/>
              </a:spcBef>
              <a:spcAft>
                <a:spcPts val="1176"/>
              </a:spcAft>
              <a:buClrTx/>
              <a:buSzTx/>
              <a:buFont typeface="Arial" panose="020B0604020202020204" pitchFamily="34" charset="0"/>
              <a:buChar char="•"/>
              <a:tabLst/>
              <a:defRPr/>
            </a:pPr>
            <a:r>
              <a:rPr kumimoji="0" lang="en-US" sz="1961" b="0" i="0" u="none" strike="noStrike" kern="1200" cap="none" spc="0" normalizeH="0" baseline="0" noProof="0" dirty="0">
                <a:ln>
                  <a:noFill/>
                </a:ln>
                <a:solidFill>
                  <a:srgbClr val="FFFFFF"/>
                </a:solidFill>
                <a:effectLst/>
                <a:uLnTx/>
                <a:uFillTx/>
                <a:latin typeface="Segoe UI"/>
                <a:ea typeface="+mn-ea"/>
                <a:cs typeface="+mn-cs"/>
              </a:rPr>
              <a:t>All .NET runtimes provided by Microsoft are implementing the standard</a:t>
            </a:r>
          </a:p>
        </p:txBody>
      </p:sp>
      <p:sp>
        <p:nvSpPr>
          <p:cNvPr id="10" name="TextBox 9"/>
          <p:cNvSpPr txBox="1"/>
          <p:nvPr/>
        </p:nvSpPr>
        <p:spPr>
          <a:xfrm>
            <a:off x="510465" y="3646102"/>
            <a:ext cx="7439081" cy="2389007"/>
          </a:xfrm>
          <a:prstGeom prst="rect">
            <a:avLst/>
          </a:prstGeom>
          <a:solidFill>
            <a:schemeClr val="bg2">
              <a:lumMod val="65000"/>
            </a:schemeClr>
          </a:solidFill>
        </p:spPr>
        <p:txBody>
          <a:bodyPr wrap="square" lIns="179259" tIns="143407" rIns="179259" bIns="143407" rtlCol="0" anchor="ctr">
            <a:noAutofit/>
          </a:bodyPr>
          <a:lstStyle>
            <a:defPPr>
              <a:defRPr lang="en-US"/>
            </a:defPPr>
            <a:lvl1pPr algn="ctr" defTabSz="914224">
              <a:lnSpc>
                <a:spcPct val="90000"/>
              </a:lnSpc>
              <a:defRPr sz="2000" kern="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defRPr>
            </a:lvl1pPr>
          </a:lstStyle>
          <a:p>
            <a:pPr marL="0" marR="0" lvl="0" indent="0" algn="ctr" defTabSz="914048" rtl="0" eaLnBrk="1" fontAlgn="auto" latinLnBrk="0" hangingPunct="1">
              <a:lnSpc>
                <a:spcPct val="90000"/>
              </a:lnSpc>
              <a:spcBef>
                <a:spcPts val="0"/>
              </a:spcBef>
              <a:spcAft>
                <a:spcPts val="0"/>
              </a:spcAft>
              <a:buClrTx/>
              <a:buSzTx/>
              <a:buFontTx/>
              <a:buNone/>
              <a:tabLst/>
              <a:defRPr/>
            </a:pPr>
            <a:endParaRPr kumimoji="0" lang="en-US" sz="1372" b="1" i="0" u="none" strike="noStrike" kern="0" cap="none" spc="0" normalizeH="0" baseline="0" noProof="0" dirty="0">
              <a:ln>
                <a:noFill/>
              </a:ln>
              <a:solidFill>
                <a:srgbClr val="FFFFFF"/>
              </a:solidFill>
              <a:effectLst/>
              <a:uLnTx/>
              <a:uFillTx/>
              <a:latin typeface="Segoe UI"/>
              <a:ea typeface="+mn-ea"/>
              <a:cs typeface="Segoe UI Semibold" panose="020B0702040204020203" pitchFamily="34" charset="0"/>
            </a:endParaRPr>
          </a:p>
        </p:txBody>
      </p:sp>
      <p:sp>
        <p:nvSpPr>
          <p:cNvPr id="12" name="Rectangle 11"/>
          <p:cNvSpPr/>
          <p:nvPr/>
        </p:nvSpPr>
        <p:spPr bwMode="auto">
          <a:xfrm>
            <a:off x="510496" y="2391718"/>
            <a:ext cx="1444594" cy="1195384"/>
          </a:xfrm>
          <a:prstGeom prst="rect">
            <a:avLst/>
          </a:prstGeom>
          <a:solidFill>
            <a:srgbClr val="D83B01"/>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TRADITIONAL WINDOWS</a:t>
            </a:r>
          </a:p>
        </p:txBody>
      </p:sp>
      <p:sp>
        <p:nvSpPr>
          <p:cNvPr id="13" name="Rectangle 12"/>
          <p:cNvSpPr/>
          <p:nvPr/>
        </p:nvSpPr>
        <p:spPr bwMode="auto">
          <a:xfrm>
            <a:off x="3507724" y="2401714"/>
            <a:ext cx="1444594" cy="1179067"/>
          </a:xfrm>
          <a:prstGeom prst="rect">
            <a:avLst/>
          </a:prstGeom>
          <a:solidFill>
            <a:srgbClr val="FF8C00"/>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WINDOWS 10</a:t>
            </a:r>
          </a:p>
        </p:txBody>
      </p:sp>
      <p:sp>
        <p:nvSpPr>
          <p:cNvPr id="11" name="Rectangle 10"/>
          <p:cNvSpPr/>
          <p:nvPr/>
        </p:nvSpPr>
        <p:spPr bwMode="auto">
          <a:xfrm>
            <a:off x="2009110" y="2401714"/>
            <a:ext cx="1444594" cy="1179070"/>
          </a:xfrm>
          <a:prstGeom prst="rect">
            <a:avLst/>
          </a:prstGeom>
          <a:solidFill>
            <a:srgbClr val="505050"/>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CLOUD MICROSERVICES</a:t>
            </a:r>
          </a:p>
        </p:txBody>
      </p:sp>
      <p:sp>
        <p:nvSpPr>
          <p:cNvPr id="19" name="Rectangle 18"/>
          <p:cNvSpPr/>
          <p:nvPr/>
        </p:nvSpPr>
        <p:spPr bwMode="auto">
          <a:xfrm>
            <a:off x="5006336" y="2406016"/>
            <a:ext cx="1444594" cy="1174765"/>
          </a:xfrm>
          <a:prstGeom prst="rect">
            <a:avLst/>
          </a:prstGeom>
          <a:solidFill>
            <a:srgbClr val="00BCF2"/>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IOS, ANDROID</a:t>
            </a:r>
          </a:p>
        </p:txBody>
      </p:sp>
      <p:sp>
        <p:nvSpPr>
          <p:cNvPr id="4" name="Rectangle 3"/>
          <p:cNvSpPr/>
          <p:nvPr/>
        </p:nvSpPr>
        <p:spPr>
          <a:xfrm>
            <a:off x="3165085" y="3753713"/>
            <a:ext cx="1974107" cy="334916"/>
          </a:xfrm>
          <a:prstGeom prst="rect">
            <a:avLst/>
          </a:prstGeom>
        </p:spPr>
        <p:txBody>
          <a:bodyPr wrap="none">
            <a:spAutoFit/>
          </a:bodyPr>
          <a:lstStyle/>
          <a:p>
            <a:pPr marL="0" marR="0" lvl="0" indent="0" algn="ctr" defTabSz="914048" rtl="0" eaLnBrk="1" fontAlgn="auto" latinLnBrk="0" hangingPunct="1">
              <a:lnSpc>
                <a:spcPct val="90000"/>
              </a:lnSpc>
              <a:spcBef>
                <a:spcPts val="0"/>
              </a:spcBef>
              <a:spcAft>
                <a:spcPts val="0"/>
              </a:spcAft>
              <a:buClrTx/>
              <a:buSzTx/>
              <a:buFontTx/>
              <a:buNone/>
              <a:tabLst/>
              <a:defRPr/>
            </a:pPr>
            <a:r>
              <a:rPr kumimoji="0" lang="en-US" sz="1765" b="1" i="0" u="none" strike="noStrike" kern="0" cap="none" spc="0" normalizeH="0" baseline="0" noProof="0" dirty="0">
                <a:ln>
                  <a:noFill/>
                </a:ln>
                <a:solidFill>
                  <a:srgbClr val="FFFFFF"/>
                </a:solidFill>
                <a:effectLst/>
                <a:uLnTx/>
                <a:uFillTx/>
                <a:latin typeface="Segoe UI"/>
                <a:ea typeface="+mn-ea"/>
                <a:cs typeface="Segoe UI Semibold" panose="020B0702040204020203" pitchFamily="34" charset="0"/>
              </a:rPr>
              <a:t>.NET STANDARD</a:t>
            </a:r>
          </a:p>
        </p:txBody>
      </p:sp>
      <p:sp>
        <p:nvSpPr>
          <p:cNvPr id="30" name="TextBox 29"/>
          <p:cNvSpPr txBox="1"/>
          <p:nvPr/>
        </p:nvSpPr>
        <p:spPr>
          <a:xfrm>
            <a:off x="724364" y="4204029"/>
            <a:ext cx="6988625" cy="814726"/>
          </a:xfrm>
          <a:prstGeom prst="rect">
            <a:avLst/>
          </a:prstGeom>
          <a:solidFill>
            <a:srgbClr val="000000">
              <a:alpha val="10196"/>
            </a:srgbClr>
          </a:solidFill>
        </p:spPr>
        <p:txBody>
          <a:bodyPr wrap="square" lIns="179259" tIns="143407" rIns="179259" bIns="143407"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marL="0" marR="0" lvl="0" indent="0" algn="ctr" defTabSz="914048" rtl="0" eaLnBrk="1" fontAlgn="auto" latinLnBrk="0" hangingPunct="1">
              <a:lnSpc>
                <a:spcPct val="90000"/>
              </a:lnSpc>
              <a:spcBef>
                <a:spcPts val="0"/>
              </a:spcBef>
              <a:spcAft>
                <a:spcPts val="0"/>
              </a:spcAft>
              <a:buClrTx/>
              <a:buSzTx/>
              <a:buFontTx/>
              <a:buNone/>
              <a:tabLst/>
              <a:defRPr/>
            </a:pPr>
            <a:r>
              <a:rPr kumimoji="0" lang="en-US" sz="1372" b="1" i="0" u="none" strike="noStrike" kern="0" cap="none" spc="0" normalizeH="0" baseline="0" noProof="0" dirty="0">
                <a:ln>
                  <a:noFill/>
                </a:ln>
                <a:solidFill>
                  <a:srgbClr val="FFFFFF"/>
                </a:solidFill>
                <a:effectLst/>
                <a:uLnTx/>
                <a:uFillTx/>
                <a:latin typeface="Segoe UI"/>
                <a:ea typeface="+mn-ea"/>
                <a:cs typeface="Segoe UI Semilight" panose="020B0402040204020203" pitchFamily="34" charset="0"/>
              </a:rPr>
              <a:t>LIBRARIES</a:t>
            </a:r>
            <a:endParaRPr kumimoji="0" lang="en-US" sz="1078" b="1" i="0" u="none" strike="noStrike" kern="0" cap="none" spc="0" normalizeH="0" baseline="0" noProof="0" dirty="0">
              <a:ln>
                <a:noFill/>
              </a:ln>
              <a:solidFill>
                <a:srgbClr val="FFFFFF"/>
              </a:solidFill>
              <a:effectLst/>
              <a:uLnTx/>
              <a:uFillTx/>
              <a:latin typeface="Segoe UI"/>
              <a:ea typeface="+mn-ea"/>
              <a:cs typeface="Segoe UI Semilight" panose="020B0402040204020203" pitchFamily="34" charset="0"/>
            </a:endParaRPr>
          </a:p>
        </p:txBody>
      </p:sp>
      <p:sp>
        <p:nvSpPr>
          <p:cNvPr id="31" name="TextBox 30"/>
          <p:cNvSpPr txBox="1"/>
          <p:nvPr/>
        </p:nvSpPr>
        <p:spPr>
          <a:xfrm>
            <a:off x="724363" y="5085432"/>
            <a:ext cx="6988626" cy="814726"/>
          </a:xfrm>
          <a:prstGeom prst="rect">
            <a:avLst/>
          </a:prstGeom>
          <a:solidFill>
            <a:srgbClr val="000000">
              <a:alpha val="10196"/>
            </a:srgbClr>
          </a:solidFill>
        </p:spPr>
        <p:txBody>
          <a:bodyPr wrap="square" lIns="179259" tIns="143407" rIns="179259" bIns="143407" rtlCol="0" anchor="ctr">
            <a:noAutofit/>
          </a:bodyPr>
          <a:lstStyle>
            <a:defPPr>
              <a:defRPr lang="en-US"/>
            </a:defPPr>
            <a:lvl1pPr algn="ctr" defTabSz="914224">
              <a:lnSpc>
                <a:spcPct val="90000"/>
              </a:lnSpc>
              <a:defRPr sz="1600" b="1" kern="0">
                <a:gradFill>
                  <a:gsLst>
                    <a:gs pos="2804">
                      <a:srgbClr val="505050"/>
                    </a:gs>
                    <a:gs pos="26000">
                      <a:srgbClr val="505050"/>
                    </a:gs>
                  </a:gsLst>
                  <a:lin ang="5400000" scaled="1"/>
                </a:gradFill>
                <a:cs typeface="Segoe UI Semilight" panose="020B0402040204020203" pitchFamily="34" charset="0"/>
              </a:defRPr>
            </a:lvl1pPr>
          </a:lstStyle>
          <a:p>
            <a:pPr marL="0" marR="0" lvl="0" indent="0" algn="ctr" defTabSz="914048" rtl="0" eaLnBrk="1" fontAlgn="auto" latinLnBrk="0" hangingPunct="1">
              <a:lnSpc>
                <a:spcPct val="90000"/>
              </a:lnSpc>
              <a:spcBef>
                <a:spcPts val="0"/>
              </a:spcBef>
              <a:spcAft>
                <a:spcPts val="0"/>
              </a:spcAft>
              <a:buClrTx/>
              <a:buSzTx/>
              <a:buFontTx/>
              <a:buNone/>
              <a:tabLst/>
              <a:defRPr/>
            </a:pPr>
            <a:endParaRPr kumimoji="0" lang="en-US" sz="1078" b="1" i="0" u="none" strike="noStrike" kern="0" cap="none" spc="0" normalizeH="0" baseline="0" noProof="0" dirty="0">
              <a:ln>
                <a:noFill/>
              </a:ln>
              <a:solidFill>
                <a:srgbClr val="FFFFFF"/>
              </a:solidFill>
              <a:effectLst/>
              <a:uLnTx/>
              <a:uFillTx/>
              <a:latin typeface="Segoe UI"/>
              <a:ea typeface="+mn-ea"/>
              <a:cs typeface="Segoe UI Semilight" panose="020B0402040204020203" pitchFamily="34" charset="0"/>
            </a:endParaRPr>
          </a:p>
        </p:txBody>
      </p:sp>
      <p:sp>
        <p:nvSpPr>
          <p:cNvPr id="32" name="TextBox 31"/>
          <p:cNvSpPr txBox="1"/>
          <p:nvPr/>
        </p:nvSpPr>
        <p:spPr>
          <a:xfrm>
            <a:off x="840250" y="5532330"/>
            <a:ext cx="2030062" cy="276111"/>
          </a:xfrm>
          <a:prstGeom prst="rect">
            <a:avLst/>
          </a:prstGeom>
          <a:solidFill>
            <a:srgbClr val="D2D2D2"/>
          </a:solidFill>
        </p:spPr>
        <p:txBody>
          <a:bodyPr wrap="square" lIns="179259" tIns="143407" rIns="179259" bIns="143407" rtlCol="0" anchor="ctr">
            <a:noAutofit/>
          </a:bodyPr>
          <a:lstStyle/>
          <a:p>
            <a:pPr marL="0" marR="0" lvl="0" indent="0" algn="ctr" defTabSz="896042" rtl="0" eaLnBrk="1" fontAlgn="auto" latinLnBrk="0" hangingPunct="1">
              <a:lnSpc>
                <a:spcPct val="90000"/>
              </a:lnSpc>
              <a:spcBef>
                <a:spcPts val="0"/>
              </a:spcBef>
              <a:spcAft>
                <a:spcPts val="0"/>
              </a:spcAft>
              <a:buClrTx/>
              <a:buSzTx/>
              <a:buFontTx/>
              <a:buNone/>
              <a:tabLst/>
              <a:defRPr/>
            </a:pPr>
            <a:r>
              <a:rPr kumimoji="0" lang="en-US" sz="980" b="1" i="0" u="none" strike="noStrike" kern="0" cap="none" spc="0" normalizeH="0" baseline="0" noProof="0" dirty="0">
                <a:ln>
                  <a:noFill/>
                </a:ln>
                <a:gradFill>
                  <a:gsLst>
                    <a:gs pos="2804">
                      <a:srgbClr val="505050"/>
                    </a:gs>
                    <a:gs pos="26000">
                      <a:srgbClr val="505050"/>
                    </a:gs>
                  </a:gsLst>
                  <a:lin ang="5400000" scaled="1"/>
                </a:gradFill>
                <a:effectLst/>
                <a:uLnTx/>
                <a:uFillTx/>
                <a:latin typeface="Segoe UI"/>
                <a:ea typeface="+mn-ea"/>
                <a:cs typeface="Segoe UI Semilight" panose="020B0402040204020203" pitchFamily="34" charset="0"/>
              </a:rPr>
              <a:t>COMPILERS</a:t>
            </a:r>
          </a:p>
        </p:txBody>
      </p:sp>
      <p:sp>
        <p:nvSpPr>
          <p:cNvPr id="33" name="TextBox 32"/>
          <p:cNvSpPr txBox="1"/>
          <p:nvPr/>
        </p:nvSpPr>
        <p:spPr>
          <a:xfrm>
            <a:off x="3165085" y="5532330"/>
            <a:ext cx="2030062" cy="276111"/>
          </a:xfrm>
          <a:prstGeom prst="rect">
            <a:avLst/>
          </a:prstGeom>
          <a:solidFill>
            <a:srgbClr val="D2D2D2"/>
          </a:solidFill>
        </p:spPr>
        <p:txBody>
          <a:bodyPr wrap="square" lIns="179259" tIns="143407" rIns="179259" bIns="143407" rtlCol="0" anchor="ctr">
            <a:noAutofit/>
          </a:bodyPr>
          <a:lstStyle/>
          <a:p>
            <a:pPr marL="0" marR="0" lvl="0" indent="0" algn="ctr" defTabSz="896042" rtl="0" eaLnBrk="1" fontAlgn="auto" latinLnBrk="0" hangingPunct="1">
              <a:lnSpc>
                <a:spcPct val="90000"/>
              </a:lnSpc>
              <a:spcBef>
                <a:spcPts val="0"/>
              </a:spcBef>
              <a:spcAft>
                <a:spcPts val="0"/>
              </a:spcAft>
              <a:buClrTx/>
              <a:buSzTx/>
              <a:buFontTx/>
              <a:buNone/>
              <a:tabLst/>
              <a:defRPr/>
            </a:pPr>
            <a:r>
              <a:rPr kumimoji="0" lang="en-US" sz="980" b="1" i="0" u="none" strike="noStrike" kern="0" cap="none" spc="0" normalizeH="0" baseline="0" noProof="0" dirty="0">
                <a:ln>
                  <a:noFill/>
                </a:ln>
                <a:gradFill>
                  <a:gsLst>
                    <a:gs pos="2804">
                      <a:srgbClr val="505050"/>
                    </a:gs>
                    <a:gs pos="26000">
                      <a:srgbClr val="505050"/>
                    </a:gs>
                  </a:gsLst>
                  <a:lin ang="5400000" scaled="1"/>
                </a:gradFill>
                <a:effectLst/>
                <a:uLnTx/>
                <a:uFillTx/>
                <a:latin typeface="Segoe UI"/>
                <a:ea typeface="+mn-ea"/>
                <a:cs typeface="Segoe UI Semilight" panose="020B0402040204020203" pitchFamily="34" charset="0"/>
              </a:rPr>
              <a:t>LANGUAGES</a:t>
            </a:r>
          </a:p>
        </p:txBody>
      </p:sp>
      <p:sp>
        <p:nvSpPr>
          <p:cNvPr id="34" name="TextBox 33"/>
          <p:cNvSpPr txBox="1"/>
          <p:nvPr/>
        </p:nvSpPr>
        <p:spPr>
          <a:xfrm>
            <a:off x="5489920" y="5526890"/>
            <a:ext cx="2030062" cy="276111"/>
          </a:xfrm>
          <a:prstGeom prst="rect">
            <a:avLst/>
          </a:prstGeom>
          <a:solidFill>
            <a:srgbClr val="D2D2D2"/>
          </a:solidFill>
        </p:spPr>
        <p:txBody>
          <a:bodyPr wrap="square" lIns="179259" tIns="143407" rIns="179259" bIns="143407" rtlCol="0" anchor="ctr">
            <a:noAutofit/>
          </a:bodyPr>
          <a:lstStyle/>
          <a:p>
            <a:pPr marL="0" marR="0" lvl="0" indent="0" algn="ctr" defTabSz="896042" rtl="0" eaLnBrk="1" fontAlgn="auto" latinLnBrk="0" hangingPunct="1">
              <a:lnSpc>
                <a:spcPct val="90000"/>
              </a:lnSpc>
              <a:spcBef>
                <a:spcPts val="0"/>
              </a:spcBef>
              <a:spcAft>
                <a:spcPts val="0"/>
              </a:spcAft>
              <a:buClrTx/>
              <a:buSzTx/>
              <a:buFontTx/>
              <a:buNone/>
              <a:tabLst/>
              <a:defRPr/>
            </a:pPr>
            <a:r>
              <a:rPr kumimoji="0" lang="en-US" sz="980" b="1" i="0" u="none" strike="noStrike" kern="0" cap="none" spc="0" normalizeH="0" baseline="0" noProof="0" dirty="0">
                <a:ln>
                  <a:noFill/>
                </a:ln>
                <a:gradFill>
                  <a:gsLst>
                    <a:gs pos="2804">
                      <a:srgbClr val="505050"/>
                    </a:gs>
                    <a:gs pos="26000">
                      <a:srgbClr val="505050"/>
                    </a:gs>
                  </a:gsLst>
                  <a:lin ang="5400000" scaled="1"/>
                </a:gradFill>
                <a:effectLst/>
                <a:uLnTx/>
                <a:uFillTx/>
                <a:latin typeface="Segoe UI"/>
                <a:ea typeface="+mn-ea"/>
                <a:cs typeface="Segoe UI Semilight" panose="020B0402040204020203" pitchFamily="34" charset="0"/>
              </a:rPr>
              <a:t>RUNTIME COMPONENTS</a:t>
            </a:r>
          </a:p>
        </p:txBody>
      </p:sp>
      <p:sp>
        <p:nvSpPr>
          <p:cNvPr id="6" name="Rectangle 5"/>
          <p:cNvSpPr/>
          <p:nvPr/>
        </p:nvSpPr>
        <p:spPr>
          <a:xfrm>
            <a:off x="3365125" y="5126879"/>
            <a:ext cx="1699097" cy="301727"/>
          </a:xfrm>
          <a:prstGeom prst="rect">
            <a:avLst/>
          </a:prstGeom>
        </p:spPr>
        <p:txBody>
          <a:bodyPr wrap="none">
            <a:spAutoFit/>
          </a:bodyPr>
          <a:lstStyle/>
          <a:p>
            <a:pPr marL="0" marR="0" lvl="0" indent="0" algn="l" defTabSz="913853" rtl="0" eaLnBrk="1" fontAlgn="auto" latinLnBrk="0" hangingPunct="1">
              <a:lnSpc>
                <a:spcPct val="100000"/>
              </a:lnSpc>
              <a:spcBef>
                <a:spcPts val="0"/>
              </a:spcBef>
              <a:spcAft>
                <a:spcPts val="0"/>
              </a:spcAft>
              <a:buClrTx/>
              <a:buSzTx/>
              <a:buFontTx/>
              <a:buNone/>
              <a:tabLst/>
              <a:defRPr/>
            </a:pPr>
            <a:r>
              <a:rPr kumimoji="0" lang="en-US" sz="1372" b="1" i="0" u="none" strike="noStrike" kern="0" cap="none" spc="0" normalizeH="0" baseline="0" noProof="0" dirty="0">
                <a:ln>
                  <a:noFill/>
                </a:ln>
                <a:solidFill>
                  <a:srgbClr val="FFFFFF"/>
                </a:solidFill>
                <a:effectLst/>
                <a:uLnTx/>
                <a:uFillTx/>
                <a:latin typeface="Segoe UI"/>
                <a:ea typeface="+mn-ea"/>
                <a:cs typeface="Segoe UI Semilight" panose="020B0402040204020203" pitchFamily="34" charset="0"/>
              </a:rPr>
              <a:t>INFRASTRUCTURE</a:t>
            </a:r>
            <a:endParaRPr kumimoji="0" lang="en-US" sz="1765" b="0" i="0" u="none" strike="noStrike" kern="1200" cap="none" spc="0" normalizeH="0" baseline="0" noProof="0" dirty="0">
              <a:ln>
                <a:noFill/>
              </a:ln>
              <a:solidFill>
                <a:srgbClr val="505050"/>
              </a:solidFill>
              <a:effectLst/>
              <a:uLnTx/>
              <a:uFillTx/>
              <a:latin typeface="Segoe UI"/>
              <a:ea typeface="+mn-ea"/>
              <a:cs typeface="+mn-cs"/>
            </a:endParaRPr>
          </a:p>
        </p:txBody>
      </p:sp>
      <p:sp>
        <p:nvSpPr>
          <p:cNvPr id="7" name="Rectangle 6"/>
          <p:cNvSpPr/>
          <p:nvPr/>
        </p:nvSpPr>
        <p:spPr bwMode="auto">
          <a:xfrm>
            <a:off x="1985830" y="1809294"/>
            <a:ext cx="6025967" cy="1811909"/>
          </a:xfrm>
          <a:prstGeom prst="rect">
            <a:avLst/>
          </a:prstGeom>
          <a:noFill/>
          <a:ln w="12700">
            <a:solidFill>
              <a:schemeClr val="bg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Rectangle 34"/>
          <p:cNvSpPr/>
          <p:nvPr/>
        </p:nvSpPr>
        <p:spPr>
          <a:xfrm>
            <a:off x="6572603" y="1963682"/>
            <a:ext cx="1376941" cy="301727"/>
          </a:xfrm>
          <a:prstGeom prst="rect">
            <a:avLst/>
          </a:prstGeom>
        </p:spPr>
        <p:txBody>
          <a:bodyPr wrap="none">
            <a:spAutoFit/>
          </a:bodyPr>
          <a:lstStyle/>
          <a:p>
            <a:pPr marL="0" marR="0" lvl="0" indent="0" algn="l" defTabSz="913853" rtl="0" eaLnBrk="1" fontAlgn="auto" latinLnBrk="0" hangingPunct="1">
              <a:lnSpc>
                <a:spcPct val="100000"/>
              </a:lnSpc>
              <a:spcBef>
                <a:spcPts val="0"/>
              </a:spcBef>
              <a:spcAft>
                <a:spcPts val="0"/>
              </a:spcAft>
              <a:buClrTx/>
              <a:buSzTx/>
              <a:buFontTx/>
              <a:buNone/>
              <a:tabLst/>
              <a:defRPr/>
            </a:pPr>
            <a:r>
              <a:rPr kumimoji="0" lang="en-US" sz="1372" b="0" i="0" u="none" strike="noStrike" kern="1200" cap="none" spc="0" normalizeH="0" baseline="0" noProof="0" dirty="0">
                <a:ln>
                  <a:noFill/>
                </a:ln>
                <a:solidFill>
                  <a:srgbClr val="FFFFFF"/>
                </a:solidFill>
                <a:effectLst/>
                <a:uLnTx/>
                <a:uFillTx/>
                <a:latin typeface="Segoe UI"/>
                <a:ea typeface="+mn-ea"/>
                <a:cs typeface="+mn-cs"/>
              </a:rPr>
              <a:t>MODERN APPS</a:t>
            </a:r>
            <a:endParaRPr kumimoji="0" lang="en-US" sz="1176" b="0" i="0" u="none" strike="noStrike" kern="1200" cap="none" spc="0" normalizeH="0" baseline="0" noProof="0" dirty="0">
              <a:ln>
                <a:noFill/>
              </a:ln>
              <a:solidFill>
                <a:srgbClr val="505050"/>
              </a:solidFill>
              <a:effectLst/>
              <a:uLnTx/>
              <a:uFillTx/>
              <a:latin typeface="Segoe UI"/>
              <a:ea typeface="+mn-ea"/>
              <a:cs typeface="+mn-cs"/>
            </a:endParaRPr>
          </a:p>
        </p:txBody>
      </p:sp>
      <p:sp>
        <p:nvSpPr>
          <p:cNvPr id="37" name="Rectangle 36"/>
          <p:cNvSpPr/>
          <p:nvPr/>
        </p:nvSpPr>
        <p:spPr bwMode="auto">
          <a:xfrm>
            <a:off x="6504951" y="2404660"/>
            <a:ext cx="1444594" cy="1174765"/>
          </a:xfrm>
          <a:prstGeom prst="rect">
            <a:avLst/>
          </a:prstGeom>
          <a:solidFill>
            <a:srgbClr val="92D050"/>
          </a:solidFill>
          <a:ln w="25400" cap="flat" cmpd="sng" algn="ctr">
            <a:noFill/>
            <a:prstDash val="solid"/>
            <a:headEnd type="none" w="med" len="med"/>
            <a:tailEnd type="none" w="med" len="med"/>
          </a:ln>
          <a:effectLst/>
        </p:spPr>
        <p:txBody>
          <a:bodyPr vert="horz" wrap="square" lIns="89642" tIns="143407" rIns="89642" bIns="143407" numCol="1" rtlCol="0" anchor="ctr" anchorCtr="0" compatLnSpc="1">
            <a:prstTxWarp prst="textNoShape">
              <a:avLst/>
            </a:prstTxWarp>
          </a:bodyPr>
          <a:lstStyle/>
          <a:p>
            <a:pPr marL="0" marR="0" lvl="0" indent="0" algn="ctr" defTabSz="896042" rtl="0" eaLnBrk="1" fontAlgn="auto" latinLnBrk="0" hangingPunct="1">
              <a:lnSpc>
                <a:spcPct val="100000"/>
              </a:lnSpc>
              <a:spcBef>
                <a:spcPts val="0"/>
              </a:spcBef>
              <a:spcAft>
                <a:spcPts val="0"/>
              </a:spcAft>
              <a:buClrTx/>
              <a:buSzTx/>
              <a:buFontTx/>
              <a:buNone/>
              <a:tabLst/>
              <a:defRPr/>
            </a:pPr>
            <a:r>
              <a:rPr kumimoji="0" lang="en-US" sz="1176" b="1" i="0" u="none" strike="noStrike" kern="0" cap="none" spc="0" normalizeH="0" baseline="0" noProof="0" dirty="0">
                <a:ln>
                  <a:noFill/>
                </a:ln>
                <a:gradFill>
                  <a:gsLst>
                    <a:gs pos="1250">
                      <a:srgbClr val="FFFFFF"/>
                    </a:gs>
                    <a:gs pos="100000">
                      <a:srgbClr val="FFFFFF"/>
                    </a:gs>
                  </a:gsLst>
                  <a:lin ang="5400000" scaled="0"/>
                </a:gradFill>
                <a:effectLst/>
                <a:uLnTx/>
                <a:uFillTx/>
                <a:latin typeface="Segoe UI"/>
                <a:ea typeface="+mn-ea"/>
                <a:cs typeface="Segoe UI Semibold" panose="020B0702040204020203" pitchFamily="34" charset="0"/>
              </a:rPr>
              <a:t>GAMES / 3D</a:t>
            </a:r>
          </a:p>
        </p:txBody>
      </p:sp>
    </p:spTree>
    <p:extLst>
      <p:ext uri="{BB962C8B-B14F-4D97-AF65-F5344CB8AC3E}">
        <p14:creationId xmlns:p14="http://schemas.microsoft.com/office/powerpoint/2010/main" val="12380200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69241" y="291960"/>
            <a:ext cx="10515600" cy="1325563"/>
          </a:xfrm>
        </p:spPr>
        <p:txBody>
          <a:bodyPr/>
          <a:lstStyle/>
          <a:p>
            <a:r>
              <a:rPr lang="en-US" dirty="0"/>
              <a:t>.NET Standard 2.0</a:t>
            </a:r>
          </a:p>
        </p:txBody>
      </p:sp>
      <p:sp>
        <p:nvSpPr>
          <p:cNvPr id="6" name="Text Placeholder 5"/>
          <p:cNvSpPr>
            <a:spLocks noGrp="1"/>
          </p:cNvSpPr>
          <p:nvPr>
            <p:ph type="body" sz="quarter" idx="10"/>
          </p:nvPr>
        </p:nvSpPr>
        <p:spPr>
          <a:xfrm>
            <a:off x="269241" y="1456887"/>
            <a:ext cx="8067823" cy="1228413"/>
          </a:xfrm>
        </p:spPr>
        <p:txBody>
          <a:bodyPr/>
          <a:lstStyle/>
          <a:p>
            <a:pPr>
              <a:spcBef>
                <a:spcPts val="2941"/>
              </a:spcBef>
            </a:pPr>
            <a:r>
              <a:rPr lang="en-US" dirty="0">
                <a:gradFill>
                  <a:gsLst>
                    <a:gs pos="13072">
                      <a:schemeClr val="tx2"/>
                    </a:gs>
                    <a:gs pos="67000">
                      <a:schemeClr val="tx2"/>
                    </a:gs>
                  </a:gsLst>
                  <a:lin ang="5400000" scaled="0"/>
                </a:gradFill>
              </a:rPr>
              <a:t>Has much bigger API surface</a:t>
            </a:r>
          </a:p>
          <a:p>
            <a:pPr marL="0" lvl="1">
              <a:spcBef>
                <a:spcPts val="784"/>
              </a:spcBef>
            </a:pPr>
            <a:r>
              <a:rPr lang="en-US" sz="1961" dirty="0"/>
              <a:t>Extended to cover intersection between .NET Framework and </a:t>
            </a:r>
            <a:r>
              <a:rPr lang="en-US" sz="1961" dirty="0" err="1"/>
              <a:t>Xamarin</a:t>
            </a:r>
            <a:endParaRPr lang="en-US" sz="1961" dirty="0"/>
          </a:p>
          <a:p>
            <a:pPr marL="0" lvl="1">
              <a:spcBef>
                <a:spcPts val="784"/>
              </a:spcBef>
            </a:pPr>
            <a:r>
              <a:rPr lang="en-US" sz="1961" dirty="0"/>
              <a:t>Also makes .NET Core 2.0 bigger as it implements .NET Standard 2.0</a:t>
            </a:r>
          </a:p>
        </p:txBody>
      </p:sp>
      <p:sp>
        <p:nvSpPr>
          <p:cNvPr id="2" name="TextBox 1"/>
          <p:cNvSpPr txBox="1"/>
          <p:nvPr/>
        </p:nvSpPr>
        <p:spPr>
          <a:xfrm>
            <a:off x="8874887" y="3877208"/>
            <a:ext cx="3047844" cy="2241062"/>
          </a:xfrm>
          <a:prstGeom prst="rect">
            <a:avLst/>
          </a:prstGeom>
          <a:solidFill>
            <a:schemeClr val="bg1"/>
          </a:solidFill>
          <a:ln>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none" lIns="182854" tIns="146284" rIns="182854" bIns="146284" rtlCol="0">
            <a:noAutofit/>
          </a:bodyPr>
          <a:lstStyle/>
          <a:p>
            <a:pPr marL="0" marR="0" lvl="0" indent="0" algn="l" defTabSz="914400" rtl="0" eaLnBrk="1" fontAlgn="auto" latinLnBrk="0" hangingPunct="1">
              <a:lnSpc>
                <a:spcPct val="90000"/>
              </a:lnSpc>
              <a:spcBef>
                <a:spcPts val="588"/>
              </a:spcBef>
              <a:spcAft>
                <a:spcPts val="0"/>
              </a:spcAft>
              <a:buClrTx/>
              <a:buSzTx/>
              <a:buFontTx/>
              <a:buNone/>
              <a:tabLst/>
              <a:defRPr/>
            </a:pPr>
            <a:r>
              <a:rPr kumimoji="0" lang="en-US" sz="7842" b="0" i="0" u="none" strike="noStrike" kern="1200" cap="none" spc="-294" normalizeH="0" baseline="0" noProof="0" dirty="0">
                <a:ln>
                  <a:noFill/>
                </a:ln>
                <a:gradFill>
                  <a:gsLst>
                    <a:gs pos="28758">
                      <a:srgbClr val="6E3382"/>
                    </a:gs>
                    <a:gs pos="63000">
                      <a:srgbClr val="6E3382"/>
                    </a:gs>
                  </a:gsLst>
                  <a:lin ang="5400000" scaled="0"/>
                </a:gradFill>
                <a:effectLst/>
                <a:uLnTx/>
                <a:uFillTx/>
                <a:latin typeface="Segoe UI Light"/>
                <a:ea typeface="+mn-ea"/>
                <a:cs typeface="+mn-cs"/>
              </a:rPr>
              <a:t>~70%</a:t>
            </a:r>
          </a:p>
          <a:p>
            <a:pPr marL="0" marR="0" lvl="0" indent="0" algn="l" defTabSz="914400" rtl="0" eaLnBrk="1" fontAlgn="auto" latinLnBrk="0" hangingPunct="1">
              <a:lnSpc>
                <a:spcPct val="90000"/>
              </a:lnSpc>
              <a:spcBef>
                <a:spcPts val="588"/>
              </a:spcBef>
              <a:spcAft>
                <a:spcPts val="0"/>
              </a:spcAft>
              <a:buClrTx/>
              <a:buSzTx/>
              <a:buFontTx/>
              <a:buNone/>
              <a:tabLst/>
              <a:defRPr/>
            </a:pPr>
            <a:r>
              <a:rPr kumimoji="0" lang="en-US" sz="1961"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rPr>
              <a:t>of </a:t>
            </a:r>
            <a:r>
              <a:rPr kumimoji="0" lang="en-US" sz="1961" b="0" i="0" u="none" strike="noStrike" kern="1200" cap="none" spc="0" normalizeH="0" baseline="0" noProof="0" dirty="0" err="1">
                <a:ln>
                  <a:noFill/>
                </a:ln>
                <a:gradFill>
                  <a:gsLst>
                    <a:gs pos="1250">
                      <a:srgbClr val="505050"/>
                    </a:gs>
                    <a:gs pos="100000">
                      <a:srgbClr val="505050"/>
                    </a:gs>
                  </a:gsLst>
                  <a:lin ang="5400000" scaled="0"/>
                </a:gradFill>
                <a:effectLst/>
                <a:uLnTx/>
                <a:uFillTx/>
                <a:latin typeface="Segoe UI"/>
                <a:ea typeface="+mn-ea"/>
                <a:cs typeface="+mn-cs"/>
              </a:rPr>
              <a:t>NuGet</a:t>
            </a:r>
            <a:r>
              <a:rPr kumimoji="0" lang="en-US" sz="1961"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rPr>
              <a:t> packages</a:t>
            </a:r>
          </a:p>
          <a:p>
            <a:pPr marL="0" marR="0" lvl="0" indent="0" algn="l" defTabSz="914400" rtl="0" eaLnBrk="1" fontAlgn="auto" latinLnBrk="0" hangingPunct="1">
              <a:lnSpc>
                <a:spcPct val="90000"/>
              </a:lnSpc>
              <a:spcBef>
                <a:spcPts val="588"/>
              </a:spcBef>
              <a:spcAft>
                <a:spcPts val="0"/>
              </a:spcAft>
              <a:buClrTx/>
              <a:buSzTx/>
              <a:buFontTx/>
              <a:buNone/>
              <a:tabLst/>
              <a:defRPr/>
            </a:pPr>
            <a:r>
              <a:rPr kumimoji="0" lang="en-US" sz="1961"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rPr>
              <a:t>are API compatible</a:t>
            </a:r>
          </a:p>
        </p:txBody>
      </p:sp>
      <p:sp>
        <p:nvSpPr>
          <p:cNvPr id="7" name="TextBox 6"/>
          <p:cNvSpPr txBox="1"/>
          <p:nvPr/>
        </p:nvSpPr>
        <p:spPr>
          <a:xfrm>
            <a:off x="8874887" y="1456887"/>
            <a:ext cx="3047844" cy="2241062"/>
          </a:xfrm>
          <a:prstGeom prst="rect">
            <a:avLst/>
          </a:prstGeom>
          <a:solidFill>
            <a:schemeClr val="bg1"/>
          </a:solidFill>
          <a:ln w="10795">
            <a:solidFill>
              <a:schemeClr val="bg1">
                <a:lumMod val="75000"/>
              </a:schemeClr>
            </a:solidFill>
          </a:ln>
        </p:spPr>
        <p:style>
          <a:lnRef idx="2">
            <a:schemeClr val="accent1"/>
          </a:lnRef>
          <a:fillRef idx="1">
            <a:schemeClr val="lt1"/>
          </a:fillRef>
          <a:effectRef idx="0">
            <a:schemeClr val="accent1"/>
          </a:effectRef>
          <a:fontRef idx="minor">
            <a:schemeClr val="dk1"/>
          </a:fontRef>
        </p:style>
        <p:txBody>
          <a:bodyPr wrap="square" lIns="182854" tIns="146284" rIns="182854" bIns="146284" rtlCol="0">
            <a:noAutofit/>
          </a:bodyPr>
          <a:lstStyle/>
          <a:p>
            <a:pPr marL="0" marR="0" lvl="0" indent="0" algn="l" defTabSz="914400" rtl="0" eaLnBrk="1" fontAlgn="auto" latinLnBrk="0" hangingPunct="1">
              <a:lnSpc>
                <a:spcPct val="90000"/>
              </a:lnSpc>
              <a:spcBef>
                <a:spcPts val="588"/>
              </a:spcBef>
              <a:spcAft>
                <a:spcPts val="0"/>
              </a:spcAft>
              <a:buClrTx/>
              <a:buSzTx/>
              <a:buFontTx/>
              <a:buNone/>
              <a:tabLst/>
              <a:defRPr/>
            </a:pPr>
            <a:r>
              <a:rPr kumimoji="0" lang="en-US" sz="7842" b="0" i="0" u="none" strike="noStrike" kern="1200" cap="none" spc="-294" normalizeH="0" baseline="0" noProof="0" dirty="0">
                <a:ln>
                  <a:noFill/>
                </a:ln>
                <a:gradFill>
                  <a:gsLst>
                    <a:gs pos="28758">
                      <a:srgbClr val="6E3382"/>
                    </a:gs>
                    <a:gs pos="63000">
                      <a:srgbClr val="6E3382"/>
                    </a:gs>
                  </a:gsLst>
                  <a:lin ang="5400000" scaled="0"/>
                </a:gradFill>
                <a:effectLst/>
                <a:uLnTx/>
                <a:uFillTx/>
                <a:latin typeface="Segoe UI Light"/>
                <a:ea typeface="+mn-ea"/>
                <a:cs typeface="+mn-cs"/>
              </a:rPr>
              <a:t>+20K</a:t>
            </a:r>
          </a:p>
          <a:p>
            <a:pPr marL="0" marR="0" lvl="0" indent="0" algn="l" defTabSz="914400" rtl="0" eaLnBrk="1" fontAlgn="auto" latinLnBrk="0" hangingPunct="1">
              <a:lnSpc>
                <a:spcPct val="90000"/>
              </a:lnSpc>
              <a:spcBef>
                <a:spcPts val="588"/>
              </a:spcBef>
              <a:spcAft>
                <a:spcPts val="0"/>
              </a:spcAft>
              <a:buClrTx/>
              <a:buSzTx/>
              <a:buFontTx/>
              <a:buNone/>
              <a:tabLst/>
              <a:defRPr/>
            </a:pPr>
            <a:r>
              <a:rPr kumimoji="0" lang="en-US" sz="1961"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rPr>
              <a:t>More APIs than</a:t>
            </a:r>
          </a:p>
          <a:p>
            <a:pPr marL="0" marR="0" lvl="0" indent="0" algn="l" defTabSz="914400" rtl="0" eaLnBrk="1" fontAlgn="auto" latinLnBrk="0" hangingPunct="1">
              <a:lnSpc>
                <a:spcPct val="90000"/>
              </a:lnSpc>
              <a:spcBef>
                <a:spcPts val="588"/>
              </a:spcBef>
              <a:spcAft>
                <a:spcPts val="0"/>
              </a:spcAft>
              <a:buClrTx/>
              <a:buSzTx/>
              <a:buFontTx/>
              <a:buNone/>
              <a:tabLst/>
              <a:defRPr/>
            </a:pPr>
            <a:r>
              <a:rPr kumimoji="0" lang="en-US" sz="1961"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rPr>
              <a:t>.NET Standard 1.x</a:t>
            </a:r>
          </a:p>
        </p:txBody>
      </p:sp>
      <p:sp>
        <p:nvSpPr>
          <p:cNvPr id="8" name="Text Placeholder 5"/>
          <p:cNvSpPr txBox="1">
            <a:spLocks/>
          </p:cNvSpPr>
          <p:nvPr/>
        </p:nvSpPr>
        <p:spPr>
          <a:xfrm>
            <a:off x="269241" y="3877208"/>
            <a:ext cx="8503284" cy="1786220"/>
          </a:xfrm>
          <a:prstGeom prst="rect">
            <a:avLst/>
          </a:prstGeom>
        </p:spPr>
        <p:txBody>
          <a:bodyPr vert="horz" wrap="square" lIns="143428" tIns="89642" rIns="143428" bIns="89642" rtlCol="0">
            <a:spAutoFit/>
          </a:bodyPr>
          <a:lstStyle>
            <a:lvl1pPr marL="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3600" kern="1200" spc="0" baseline="0">
                <a:gradFill>
                  <a:gsLst>
                    <a:gs pos="1250">
                      <a:schemeClr val="tx1"/>
                    </a:gs>
                    <a:gs pos="100000">
                      <a:schemeClr val="tx1"/>
                    </a:gs>
                  </a:gsLst>
                  <a:lin ang="5400000" scaled="0"/>
                </a:gradFill>
                <a:latin typeface="+mj-lt"/>
                <a:ea typeface="+mn-ea"/>
                <a:cs typeface="+mn-cs"/>
              </a:defRPr>
            </a:lvl1pPr>
            <a:lvl2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2941"/>
              </a:spcBef>
              <a:spcAft>
                <a:spcPts val="0"/>
              </a:spcAft>
              <a:buClrTx/>
              <a:buSzPct val="90000"/>
              <a:buFont typeface="Wingdings" panose="05000000000000000000" pitchFamily="2" charset="2"/>
              <a:buNone/>
              <a:tabLst/>
              <a:defRPr/>
            </a:pPr>
            <a:r>
              <a:rPr kumimoji="0" lang="en-US" sz="3529" b="0" i="0" u="none" strike="noStrike" kern="1200" cap="none" spc="0" normalizeH="0" baseline="0" noProof="0" dirty="0">
                <a:ln>
                  <a:noFill/>
                </a:ln>
                <a:gradFill>
                  <a:gsLst>
                    <a:gs pos="13072">
                      <a:srgbClr val="6E3382"/>
                    </a:gs>
                    <a:gs pos="67000">
                      <a:srgbClr val="6E3382"/>
                    </a:gs>
                  </a:gsLst>
                  <a:lin ang="5400000" scaled="0"/>
                </a:gradFill>
                <a:effectLst/>
                <a:uLnTx/>
                <a:uFillTx/>
                <a:latin typeface="Segoe UI Light"/>
                <a:ea typeface="+mn-ea"/>
                <a:cs typeface="+mn-cs"/>
              </a:rPr>
              <a:t>Can reference .NET Framework libraries</a:t>
            </a:r>
          </a:p>
          <a:p>
            <a:pPr marL="0" marR="0" lvl="1" indent="0" algn="l" defTabSz="932742" rtl="0" eaLnBrk="1" fontAlgn="auto" latinLnBrk="0" hangingPunct="1">
              <a:lnSpc>
                <a:spcPct val="90000"/>
              </a:lnSpc>
              <a:spcBef>
                <a:spcPts val="784"/>
              </a:spcBef>
              <a:spcAft>
                <a:spcPts val="0"/>
              </a:spcAft>
              <a:buClrTx/>
              <a:buSzPct val="90000"/>
              <a:buFont typeface="Wingdings" panose="05000000000000000000" pitchFamily="2" charset="2"/>
              <a:buNone/>
              <a:tabLst/>
              <a:defRPr/>
            </a:pPr>
            <a:r>
              <a:rPr kumimoji="0" lang="en-US" sz="1961"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rPr>
              <a:t>Compatibility shim allows referencing existing .NET Framework binaries</a:t>
            </a:r>
          </a:p>
          <a:p>
            <a:pPr marL="0" marR="0" lvl="1" indent="0" algn="l" defTabSz="932742" rtl="0" eaLnBrk="1" fontAlgn="auto" latinLnBrk="0" hangingPunct="1">
              <a:lnSpc>
                <a:spcPct val="90000"/>
              </a:lnSpc>
              <a:spcBef>
                <a:spcPts val="784"/>
              </a:spcBef>
              <a:spcAft>
                <a:spcPts val="0"/>
              </a:spcAft>
              <a:buClrTx/>
              <a:buSzPct val="90000"/>
              <a:buFont typeface="Wingdings" panose="05000000000000000000" pitchFamily="2" charset="2"/>
              <a:buNone/>
              <a:tabLst/>
              <a:defRPr/>
            </a:pPr>
            <a:r>
              <a:rPr kumimoji="0" lang="en-US" sz="1961"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rPr>
              <a:t>No recompile required – also covers existing </a:t>
            </a:r>
            <a:r>
              <a:rPr kumimoji="0" lang="en-US" sz="1961" b="0" i="0" u="none" strike="noStrike" kern="1200" cap="none" spc="0" normalizeH="0" baseline="0" noProof="0" dirty="0" err="1">
                <a:ln>
                  <a:noFill/>
                </a:ln>
                <a:gradFill>
                  <a:gsLst>
                    <a:gs pos="1250">
                      <a:srgbClr val="505050"/>
                    </a:gs>
                    <a:gs pos="100000">
                      <a:srgbClr val="505050"/>
                    </a:gs>
                  </a:gsLst>
                  <a:lin ang="5400000" scaled="0"/>
                </a:gradFill>
                <a:effectLst/>
                <a:uLnTx/>
                <a:uFillTx/>
                <a:latin typeface="Segoe UI"/>
                <a:ea typeface="+mn-ea"/>
                <a:cs typeface="+mn-cs"/>
              </a:rPr>
              <a:t>NuGet</a:t>
            </a:r>
            <a:r>
              <a:rPr kumimoji="0" lang="en-US" sz="1961"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rPr>
              <a:t> packages</a:t>
            </a:r>
          </a:p>
          <a:p>
            <a:pPr marL="0" marR="0" lvl="1" indent="0" algn="l" defTabSz="932742" rtl="0" eaLnBrk="1" fontAlgn="auto" latinLnBrk="0" hangingPunct="1">
              <a:lnSpc>
                <a:spcPct val="90000"/>
              </a:lnSpc>
              <a:spcBef>
                <a:spcPts val="784"/>
              </a:spcBef>
              <a:spcAft>
                <a:spcPts val="0"/>
              </a:spcAft>
              <a:buClrTx/>
              <a:buSzPct val="90000"/>
              <a:buFont typeface="Wingdings" panose="05000000000000000000" pitchFamily="2" charset="2"/>
              <a:buNone/>
              <a:tabLst/>
              <a:defRPr/>
            </a:pPr>
            <a:r>
              <a:rPr kumimoji="0" lang="en-US" sz="1961" b="0" i="0" u="none" strike="noStrike" kern="1200" cap="none" spc="0" normalizeH="0" baseline="0" noProof="0" dirty="0">
                <a:ln>
                  <a:noFill/>
                </a:ln>
                <a:gradFill>
                  <a:gsLst>
                    <a:gs pos="1250">
                      <a:srgbClr val="505050"/>
                    </a:gs>
                    <a:gs pos="100000">
                      <a:srgbClr val="505050"/>
                    </a:gs>
                  </a:gsLst>
                  <a:lin ang="5400000" scaled="0"/>
                </a:gradFill>
                <a:effectLst/>
                <a:uLnTx/>
                <a:uFillTx/>
                <a:latin typeface="Segoe UI"/>
                <a:ea typeface="+mn-ea"/>
                <a:cs typeface="+mn-cs"/>
              </a:rPr>
              <a:t>Limited to libraries that only use APIs that are available for .NET Standard</a:t>
            </a:r>
          </a:p>
        </p:txBody>
      </p:sp>
    </p:spTree>
    <p:extLst>
      <p:ext uri="{BB962C8B-B14F-4D97-AF65-F5344CB8AC3E}">
        <p14:creationId xmlns:p14="http://schemas.microsoft.com/office/powerpoint/2010/main" val="4292818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decel="100000"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1+#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147CA4-634A-447F-8FA4-95C6D1EE6DDE}"/>
              </a:ext>
            </a:extLst>
          </p:cNvPr>
          <p:cNvSpPr>
            <a:spLocks noGrp="1"/>
          </p:cNvSpPr>
          <p:nvPr>
            <p:ph type="body" sz="quarter" idx="10"/>
          </p:nvPr>
        </p:nvSpPr>
        <p:spPr>
          <a:xfrm>
            <a:off x="269239" y="1189177"/>
            <a:ext cx="11653523" cy="4709944"/>
          </a:xfrm>
        </p:spPr>
        <p:txBody>
          <a:bodyPr/>
          <a:lstStyle/>
          <a:p>
            <a:r>
              <a:rPr lang="en-US" dirty="0"/>
              <a:t>Fastest version of .NET </a:t>
            </a:r>
            <a:r>
              <a:rPr lang="en-US" i="1" dirty="0"/>
              <a:t>ever</a:t>
            </a:r>
          </a:p>
          <a:p>
            <a:r>
              <a:rPr lang="en-US" dirty="0"/>
              <a:t>More APIs</a:t>
            </a:r>
          </a:p>
          <a:p>
            <a:r>
              <a:rPr lang="en-US" dirty="0"/>
              <a:t>More project templates</a:t>
            </a:r>
          </a:p>
          <a:p>
            <a:r>
              <a:rPr lang="en-US" dirty="0"/>
              <a:t>More distros</a:t>
            </a:r>
          </a:p>
          <a:p>
            <a:r>
              <a:rPr lang="en-US" dirty="0"/>
              <a:t>Simplified packaging</a:t>
            </a:r>
          </a:p>
          <a:p>
            <a:r>
              <a:rPr lang="en-US" dirty="0"/>
              <a:t>New and improved Visual Studio tooling</a:t>
            </a:r>
          </a:p>
          <a:p>
            <a:r>
              <a:rPr lang="en-US" dirty="0"/>
              <a:t>Visual Studio for Mac support</a:t>
            </a:r>
          </a:p>
        </p:txBody>
      </p:sp>
      <p:sp>
        <p:nvSpPr>
          <p:cNvPr id="2" name="Title 1">
            <a:extLst>
              <a:ext uri="{FF2B5EF4-FFF2-40B4-BE49-F238E27FC236}">
                <a16:creationId xmlns:a16="http://schemas.microsoft.com/office/drawing/2014/main" id="{EC6A749A-2A99-4DB1-8566-47BDD4370A88}"/>
              </a:ext>
            </a:extLst>
          </p:cNvPr>
          <p:cNvSpPr>
            <a:spLocks noGrp="1"/>
          </p:cNvSpPr>
          <p:nvPr>
            <p:ph type="title"/>
          </p:nvPr>
        </p:nvSpPr>
        <p:spPr/>
        <p:txBody>
          <a:bodyPr/>
          <a:lstStyle/>
          <a:p>
            <a:r>
              <a:rPr lang="en-US" dirty="0"/>
              <a:t>.NET Core 2.0</a:t>
            </a:r>
          </a:p>
        </p:txBody>
      </p:sp>
    </p:spTree>
    <p:extLst>
      <p:ext uri="{BB962C8B-B14F-4D97-AF65-F5344CB8AC3E}">
        <p14:creationId xmlns:p14="http://schemas.microsoft.com/office/powerpoint/2010/main" val="247389981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959A8C3-E396-451C-B201-B2E88BF93ACC}"/>
              </a:ext>
            </a:extLst>
          </p:cNvPr>
          <p:cNvSpPr>
            <a:spLocks noGrp="1"/>
          </p:cNvSpPr>
          <p:nvPr>
            <p:ph type="body" sz="quarter" idx="10"/>
          </p:nvPr>
        </p:nvSpPr>
        <p:spPr>
          <a:xfrm>
            <a:off x="269239" y="1189177"/>
            <a:ext cx="11653523" cy="5373651"/>
          </a:xfrm>
        </p:spPr>
        <p:txBody>
          <a:bodyPr/>
          <a:lstStyle/>
          <a:p>
            <a:r>
              <a:rPr lang="en-US"/>
              <a:t>Faster</a:t>
            </a:r>
          </a:p>
          <a:p>
            <a:r>
              <a:rPr lang="en-US"/>
              <a:t>Razor Pages </a:t>
            </a:r>
          </a:p>
          <a:p>
            <a:r>
              <a:rPr lang="en-US"/>
              <a:t>Razor support for C# 7.1</a:t>
            </a:r>
            <a:endParaRPr lang="en-US" dirty="0"/>
          </a:p>
          <a:p>
            <a:r>
              <a:rPr lang="en-US"/>
              <a:t>Azure Diagnostics &amp; Live Analytics</a:t>
            </a:r>
          </a:p>
          <a:p>
            <a:r>
              <a:rPr lang="en-US" dirty="0"/>
              <a:t>Angular and React templates</a:t>
            </a:r>
          </a:p>
          <a:p>
            <a:r>
              <a:rPr lang="en-US" dirty="0"/>
              <a:t>Authenticator app support in templates</a:t>
            </a:r>
          </a:p>
          <a:p>
            <a:pPr marL="0" indent="0">
              <a:buNone/>
            </a:pPr>
            <a:endParaRPr lang="en-US" dirty="0"/>
          </a:p>
          <a:p>
            <a:endParaRPr lang="en-US"/>
          </a:p>
        </p:txBody>
      </p:sp>
      <p:sp>
        <p:nvSpPr>
          <p:cNvPr id="3" name="Title 2">
            <a:extLst>
              <a:ext uri="{FF2B5EF4-FFF2-40B4-BE49-F238E27FC236}">
                <a16:creationId xmlns:a16="http://schemas.microsoft.com/office/drawing/2014/main" id="{983A38E5-2C15-4535-81E2-8132DE380179}"/>
              </a:ext>
            </a:extLst>
          </p:cNvPr>
          <p:cNvSpPr>
            <a:spLocks noGrp="1"/>
          </p:cNvSpPr>
          <p:nvPr>
            <p:ph type="title"/>
          </p:nvPr>
        </p:nvSpPr>
        <p:spPr/>
        <p:txBody>
          <a:bodyPr/>
          <a:lstStyle/>
          <a:p>
            <a:r>
              <a:rPr lang="en-US"/>
              <a:t>ASP.NET Core 2.0</a:t>
            </a:r>
          </a:p>
        </p:txBody>
      </p:sp>
    </p:spTree>
    <p:extLst>
      <p:ext uri="{BB962C8B-B14F-4D97-AF65-F5344CB8AC3E}">
        <p14:creationId xmlns:p14="http://schemas.microsoft.com/office/powerpoint/2010/main" val="76706496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3CEB59B-B471-49B1-B52C-96E6181CD406}"/>
              </a:ext>
            </a:extLst>
          </p:cNvPr>
          <p:cNvSpPr>
            <a:spLocks noGrp="1"/>
          </p:cNvSpPr>
          <p:nvPr>
            <p:ph type="body" sz="quarter" idx="10"/>
          </p:nvPr>
        </p:nvSpPr>
        <p:spPr>
          <a:xfrm>
            <a:off x="269239" y="1189177"/>
            <a:ext cx="11222545" cy="4589270"/>
          </a:xfrm>
        </p:spPr>
        <p:txBody>
          <a:bodyPr/>
          <a:lstStyle/>
          <a:p>
            <a:r>
              <a:rPr lang="en-US" dirty="0"/>
              <a:t>Support for .NET Core 2.0 and .NET Standard 2.0</a:t>
            </a:r>
          </a:p>
          <a:p>
            <a:r>
              <a:rPr lang="en-US" dirty="0"/>
              <a:t>Simplified and portable project files across CLI &amp; Visual Studio family</a:t>
            </a:r>
          </a:p>
          <a:p>
            <a:r>
              <a:rPr lang="en-US" dirty="0"/>
              <a:t>Code navigation improvements</a:t>
            </a:r>
          </a:p>
          <a:p>
            <a:r>
              <a:rPr lang="en-US" dirty="0"/>
              <a:t>Live Unit Testing supported for .NET Core projects</a:t>
            </a:r>
          </a:p>
          <a:p>
            <a:r>
              <a:rPr lang="en-US" dirty="0"/>
              <a:t>Visual Studio tools for C# Azure Functions in box</a:t>
            </a:r>
          </a:p>
          <a:p>
            <a:r>
              <a:rPr lang="en-US" dirty="0"/>
              <a:t>CI/CD support for containers</a:t>
            </a:r>
          </a:p>
        </p:txBody>
      </p:sp>
      <p:sp>
        <p:nvSpPr>
          <p:cNvPr id="4" name="Title 3">
            <a:extLst>
              <a:ext uri="{FF2B5EF4-FFF2-40B4-BE49-F238E27FC236}">
                <a16:creationId xmlns:a16="http://schemas.microsoft.com/office/drawing/2014/main" id="{E872E204-BA4D-45BF-BFA2-07342A21B66E}"/>
              </a:ext>
            </a:extLst>
          </p:cNvPr>
          <p:cNvSpPr>
            <a:spLocks noGrp="1"/>
          </p:cNvSpPr>
          <p:nvPr>
            <p:ph type="title"/>
          </p:nvPr>
        </p:nvSpPr>
        <p:spPr/>
        <p:txBody>
          <a:bodyPr/>
          <a:lstStyle/>
          <a:p>
            <a:r>
              <a:rPr lang="en-US" sz="4400" dirty="0"/>
              <a:t>Visual Studio 2017 (starting in version 15.3)</a:t>
            </a:r>
          </a:p>
        </p:txBody>
      </p:sp>
    </p:spTree>
    <p:extLst>
      <p:ext uri="{BB962C8B-B14F-4D97-AF65-F5344CB8AC3E}">
        <p14:creationId xmlns:p14="http://schemas.microsoft.com/office/powerpoint/2010/main" val="3110098799"/>
      </p:ext>
    </p:extLst>
  </p:cSld>
  <p:clrMapOvr>
    <a:masterClrMapping/>
  </p:clrMapOvr>
  <p:transition>
    <p:fade/>
  </p:transition>
</p:sld>
</file>

<file path=ppt/theme/theme1.xml><?xml version="1.0" encoding="utf-8"?>
<a:theme xmlns:a="http://schemas.openxmlformats.org/drawingml/2006/main" name="Connect_2016_Template_Light">
  <a:themeElements>
    <a:clrScheme name="Custom 1">
      <a:dk1>
        <a:srgbClr val="505050"/>
      </a:dk1>
      <a:lt1>
        <a:srgbClr val="FFFFFF"/>
      </a:lt1>
      <a:dk2>
        <a:srgbClr val="6E3382"/>
      </a:dk2>
      <a:lt2>
        <a:srgbClr val="FFFFFF"/>
      </a:lt2>
      <a:accent1>
        <a:srgbClr val="6E3382"/>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2.xml><?xml version="1.0" encoding="utf-8"?>
<a:theme xmlns:a="http://schemas.openxmlformats.org/drawingml/2006/main" name="1_Connect_2016_Template_Light">
  <a:themeElements>
    <a:clrScheme name="Custom 1">
      <a:dk1>
        <a:srgbClr val="505050"/>
      </a:dk1>
      <a:lt1>
        <a:srgbClr val="FFFFFF"/>
      </a:lt1>
      <a:dk2>
        <a:srgbClr val="6E3382"/>
      </a:dk2>
      <a:lt2>
        <a:srgbClr val="FFFFFF"/>
      </a:lt2>
      <a:accent1>
        <a:srgbClr val="6E3382"/>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NETConfTemplate.pptx" id="{ED994DE7-F3AB-4A23-8B22-013D4A87D844}" vid="{77E12752-2A9C-4F35-B3CD-BDB6A0E21970}"/>
    </a:ext>
  </a:extLst>
</a:theme>
</file>

<file path=ppt/theme/theme3.xml><?xml version="1.0" encoding="utf-8"?>
<a:theme xmlns:a="http://schemas.openxmlformats.org/drawingml/2006/main" name="2_Connect_2016_Template_Light">
  <a:themeElements>
    <a:clrScheme name="Custom 1">
      <a:dk1>
        <a:srgbClr val="505050"/>
      </a:dk1>
      <a:lt1>
        <a:srgbClr val="FFFFFF"/>
      </a:lt1>
      <a:dk2>
        <a:srgbClr val="6E3382"/>
      </a:dk2>
      <a:lt2>
        <a:srgbClr val="FFFFFF"/>
      </a:lt2>
      <a:accent1>
        <a:srgbClr val="6E3382"/>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astSharedByUser xmlns="b0e4521d-181b-4aee-b4a8-952b2bc14729">scothu@microsoft.com</LastSharedByUser>
    <SharedWithUsers xmlns="b0e4521d-181b-4aee-b4a8-952b2bc14729">
      <UserInfo>
        <DisplayName>Diego Vega</DisplayName>
        <AccountId>30</AccountId>
        <AccountType/>
      </UserInfo>
      <UserInfo>
        <DisplayName>Daniel Roth</DisplayName>
        <AccountId>31</AccountId>
        <AccountType/>
      </UserInfo>
      <UserInfo>
        <DisplayName>Kasey Uhlenhuth</DisplayName>
        <AccountId>32</AccountId>
        <AccountType/>
      </UserInfo>
      <UserInfo>
        <DisplayName>Andrew Hall (DEVDIV)</DisplayName>
        <AccountId>33</AccountId>
        <AccountType/>
      </UserInfo>
    </SharedWithUsers>
    <LastSharedByTime xmlns="b0e4521d-181b-4aee-b4a8-952b2bc14729">2017-08-02T01:28:32+00:00</LastSharedByTim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38D393254D930438EAEFA57144E97A1" ma:contentTypeVersion="6" ma:contentTypeDescription="Create a new document." ma:contentTypeScope="" ma:versionID="1ab1d48702f2dbd936fe586f8043726f">
  <xsd:schema xmlns:xsd="http://www.w3.org/2001/XMLSchema" xmlns:xs="http://www.w3.org/2001/XMLSchema" xmlns:p="http://schemas.microsoft.com/office/2006/metadata/properties" xmlns:ns2="ed971524-76e7-40a8-a01a-f99956bd178c" xmlns:ns3="b0e4521d-181b-4aee-b4a8-952b2bc14729" targetNamespace="http://schemas.microsoft.com/office/2006/metadata/properties" ma:root="true" ma:fieldsID="4fd0fd4a66fbd0bff1385b057556f9df" ns2:_="" ns3:_="">
    <xsd:import namespace="ed971524-76e7-40a8-a01a-f99956bd178c"/>
    <xsd:import namespace="b0e4521d-181b-4aee-b4a8-952b2bc14729"/>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d971524-76e7-40a8-a01a-f99956bd178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0e4521d-181b-4aee-b4a8-952b2bc14729"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hidden="true" ma:internalName="LastSharedByUser" ma:readOnly="true">
      <xsd:simpleType>
        <xsd:restriction base="dms:Note"/>
      </xsd:simpleType>
    </xsd:element>
    <xsd:element name="LastSharedByTime" ma:index="13"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32051C8-1D54-4CAE-822B-9BF5C05E3E63}">
  <ds:schemaRefs>
    <ds:schemaRef ds:uri="http://schemas.microsoft.com/office/2006/metadata/properties"/>
    <ds:schemaRef ds:uri="http://purl.org/dc/terms/"/>
    <ds:schemaRef ds:uri="b0e4521d-181b-4aee-b4a8-952b2bc14729"/>
    <ds:schemaRef ds:uri="http://schemas.microsoft.com/office/2006/documentManagement/types"/>
    <ds:schemaRef ds:uri="ed971524-76e7-40a8-a01a-f99956bd178c"/>
    <ds:schemaRef ds:uri="http://purl.org/dc/elements/1.1/"/>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8E694AB9-464F-4B73-9FBB-9826DE7A52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d971524-76e7-40a8-a01a-f99956bd178c"/>
    <ds:schemaRef ds:uri="b0e4521d-181b-4aee-b4a8-952b2bc147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479B346-B91C-44CF-9CBE-5329E476BFD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405</TotalTime>
  <Words>1509</Words>
  <Application>Microsoft Office PowerPoint</Application>
  <PresentationFormat>Widescreen</PresentationFormat>
  <Paragraphs>154</Paragraphs>
  <Slides>12</Slides>
  <Notes>12</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12</vt:i4>
      </vt:variant>
    </vt:vector>
  </HeadingPairs>
  <TitlesOfParts>
    <vt:vector size="22" baseType="lpstr">
      <vt:lpstr>Arial</vt:lpstr>
      <vt:lpstr>Calibri</vt:lpstr>
      <vt:lpstr>Segoe UI</vt:lpstr>
      <vt:lpstr>Segoe UI Light</vt:lpstr>
      <vt:lpstr>Segoe UI Semibold</vt:lpstr>
      <vt:lpstr>Segoe UI Semilight</vt:lpstr>
      <vt:lpstr>Wingdings</vt:lpstr>
      <vt:lpstr>Connect_2016_Template_Light</vt:lpstr>
      <vt:lpstr>1_Connect_2016_Template_Light</vt:lpstr>
      <vt:lpstr>2_Connect_2016_Template_Light</vt:lpstr>
      <vt:lpstr> Learn. Imagine. Build.  </vt:lpstr>
      <vt:lpstr>PowerPoint Presentation</vt:lpstr>
      <vt:lpstr>PowerPoint Presentation</vt:lpstr>
      <vt:lpstr>PowerPoint Presentation</vt:lpstr>
      <vt:lpstr>PowerPoint Presentation</vt:lpstr>
      <vt:lpstr>.NET Standard 2.0</vt:lpstr>
      <vt:lpstr>.NET Core 2.0</vt:lpstr>
      <vt:lpstr>ASP.NET Core 2.0</vt:lpstr>
      <vt:lpstr>Visual Studio 2017 (starting in version 15.3)</vt:lpstr>
      <vt:lpstr>Visual Studio for Mac &amp; .NET Core (7.1 +)</vt:lpstr>
      <vt:lpstr>Key Takeaways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Beth Massi</dc:creator>
  <cp:lastModifiedBy>Beth Massi</cp:lastModifiedBy>
  <cp:revision>5</cp:revision>
  <dcterms:modified xsi:type="dcterms:W3CDTF">2017-08-18T00:20:04Z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0x010100D38D393254D930438EAEFA57144E97A1</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bethma@microsoft.com</vt:lpwstr>
  </property>
  <property fmtid="{D5CDD505-2E9C-101B-9397-08002B2CF9AE}" pid="7" name="MSIP_Label_f42aa342-8706-4288-bd11-ebb85995028c_SetDate">
    <vt:lpwstr>2017-07-28T15:05:09.2926995-07:00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